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  <p:sldMasterId id="2147483789" r:id="rId2"/>
    <p:sldMasterId id="2147483843" r:id="rId3"/>
  </p:sldMasterIdLst>
  <p:notesMasterIdLst>
    <p:notesMasterId r:id="rId28"/>
  </p:notesMasterIdLst>
  <p:sldIdLst>
    <p:sldId id="411" r:id="rId4"/>
    <p:sldId id="260" r:id="rId5"/>
    <p:sldId id="269" r:id="rId6"/>
    <p:sldId id="272" r:id="rId7"/>
    <p:sldId id="273" r:id="rId8"/>
    <p:sldId id="274" r:id="rId9"/>
    <p:sldId id="361" r:id="rId10"/>
    <p:sldId id="461" r:id="rId11"/>
    <p:sldId id="302" r:id="rId12"/>
    <p:sldId id="285" r:id="rId13"/>
    <p:sldId id="477" r:id="rId14"/>
    <p:sldId id="444" r:id="rId15"/>
    <p:sldId id="364" r:id="rId16"/>
    <p:sldId id="323" r:id="rId17"/>
    <p:sldId id="303" r:id="rId18"/>
    <p:sldId id="324" r:id="rId19"/>
    <p:sldId id="478" r:id="rId20"/>
    <p:sldId id="294" r:id="rId21"/>
    <p:sldId id="335" r:id="rId22"/>
    <p:sldId id="301" r:id="rId23"/>
    <p:sldId id="406" r:id="rId24"/>
    <p:sldId id="391" r:id="rId25"/>
    <p:sldId id="407" r:id="rId26"/>
    <p:sldId id="392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CCCC"/>
    <a:srgbClr val="FF99CC"/>
    <a:srgbClr val="FF0000"/>
    <a:srgbClr val="CCFF66"/>
    <a:srgbClr val="FFCC66"/>
    <a:srgbClr val="99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39" d="100"/>
          <a:sy n="39" d="100"/>
        </p:scale>
        <p:origin x="-1374" y="-96"/>
      </p:cViewPr>
      <p:guideLst>
        <p:guide orient="horz" pos="1678"/>
        <p:guide pos="27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47E28D4-EC1B-4446-A530-291E6091AE6D}" type="datetimeFigureOut">
              <a:rPr lang="zh-CN" altLang="en-US"/>
              <a:pPr/>
              <a:t>2015/8/12 Wednesday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5004A4A-211E-4436-8448-0DF5078A52B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52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/>
        </p:nvSpPr>
        <p:spPr bwMode="auto">
          <a:xfrm>
            <a:off x="0" y="0"/>
            <a:ext cx="9144000" cy="1042988"/>
          </a:xfrm>
          <a:prstGeom prst="rect">
            <a:avLst/>
          </a:prstGeom>
          <a:solidFill>
            <a:srgbClr val="1D263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0" y="1042988"/>
            <a:ext cx="9144000" cy="476250"/>
          </a:xfrm>
          <a:prstGeom prst="rect">
            <a:avLst/>
          </a:prstGeom>
          <a:solidFill>
            <a:srgbClr val="9EB3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052" name="Connecteur droit 11"/>
          <p:cNvSpPr>
            <a:spLocks noChangeShapeType="1"/>
          </p:cNvSpPr>
          <p:nvPr/>
        </p:nvSpPr>
        <p:spPr bwMode="auto">
          <a:xfrm>
            <a:off x="0" y="1042988"/>
            <a:ext cx="9144000" cy="0"/>
          </a:xfrm>
          <a:prstGeom prst="line">
            <a:avLst/>
          </a:prstGeom>
          <a:noFill/>
          <a:ln w="9525" cap="flat" cmpd="sng">
            <a:solidFill>
              <a:srgbClr val="CBDB2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marL="0" indent="0" algn="ctr">
              <a:defRPr sz="2800" b="0"/>
            </a:lvl1pPr>
          </a:lstStyle>
          <a:p>
            <a:pPr lvl="0"/>
            <a:r>
              <a:rPr lang="zh-CN" noProof="0" smtClean="0">
                <a:sym typeface="MS PGothic" pitchFamily="34" charset="-128"/>
              </a:rPr>
              <a:t>单击此处编辑母版标题样式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z="1800"/>
            </a:lvl1pPr>
          </a:lstStyle>
          <a:p>
            <a:pPr lvl="0"/>
            <a:r>
              <a:rPr lang="zh-CN" noProof="0" smtClean="0">
                <a:sym typeface="MS PGothic" pitchFamily="34" charset="-128"/>
              </a:rPr>
              <a:t>单击此处编辑母版副标题样式</a:t>
            </a:r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1D263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442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175"/>
            <a:ext cx="2057400" cy="6124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175"/>
            <a:ext cx="6019800" cy="6124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22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8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492375"/>
            <a:ext cx="6623050" cy="1111250"/>
          </a:xfrm>
        </p:spPr>
        <p:txBody>
          <a:bodyPr/>
          <a:lstStyle>
            <a:lvl1pPr>
              <a:defRPr sz="4000" b="1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717925"/>
            <a:ext cx="6624637" cy="1008063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4101" name="Rectangle 5"/>
          <p:cNvSpPr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fld id="{77BB3FB7-5966-4D8B-8FAA-FB6E08AA742F}" type="datetime1">
              <a:rPr lang="zh-CN" altLang="en-US" sz="1400"/>
              <a:pPr eaLnBrk="0" hangingPunct="0"/>
              <a:t>2015/8/12 Wednesday</a:t>
            </a:fld>
            <a:endParaRPr lang="zh-CN" altLang="zh-CN"/>
          </a:p>
        </p:txBody>
      </p:sp>
      <p:sp>
        <p:nvSpPr>
          <p:cNvPr id="4102" name="Rectangle 6"/>
          <p:cNvSpPr>
            <a:spLocks noGrp="1"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zh-CN" altLang="zh-CN"/>
          </a:p>
        </p:txBody>
      </p:sp>
      <p:sp>
        <p:nvSpPr>
          <p:cNvPr id="4103" name="Rectangle 7"/>
          <p:cNvSpPr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0" hangingPunct="0"/>
            <a:fld id="{C69C9C63-4EFE-4F55-8284-567B47459314}" type="slidenum">
              <a:rPr lang="zh-CN" altLang="zh-CN" sz="1400"/>
              <a:pPr algn="r" eaLnBrk="0" hangingPunct="0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BF7324-D0D8-4521-93B4-D3CA1AAF90FE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13D04-6349-46DB-960A-241D6AD5F41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89564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D08093-4908-4224-B918-0C7C615DBEF0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8DC38-D5EF-48A6-96BD-3A5FD1371D6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80329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4F4BC2-BD7B-46A1-B5B1-C4B53A87B664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DC956-53CE-433D-BFD7-EF1CE054A1D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31076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6BF4A0-B456-437E-A2C9-A656D70653AF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67F69-432B-47D0-A9D8-60A3259C5BB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69152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548E5-1602-4FAE-9356-F0B16BE5DEDB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FE195-8028-4329-BBAF-F052325C2A3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15841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61B6A6-D8A7-4023-87E7-5DC164DB71FA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6BA04-0765-4A20-B386-B444C7E8EF4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81239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23BE81-B634-4BD1-A823-15157E39B160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8C550-32EC-46B8-802B-FD806465752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7504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907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64B9A3-179D-4FCB-98F4-59E81096E1A3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50394-AC08-4EF3-8942-35C9A94C3E0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07222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3E4925-1D39-41CD-8A57-CAEFB09E0F0C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00B33-5555-42A2-91CC-0C0408D3FAA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94978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51B7DC-7E6F-4C00-9BCA-80BCB5525DEF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CAB33-570E-441E-8FB4-10280B6920D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403139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511B413-C6D5-47D7-8481-4BC29D0A80C7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8A29FE-B00C-4F7A-90A2-61AE9834D5A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188304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AF69071-6364-458C-A398-BA2BCDA0B46C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6347A7-4C87-4227-8F0E-B089708C9FB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51998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90892F-4729-43F1-A4DF-5E0802A2823B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147" name="Footer Placeholder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148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676980-A0CB-458E-AFAB-50C805F4BF7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1304925"/>
            <a:ext cx="7772400" cy="1368425"/>
          </a:xfrm>
        </p:spPr>
        <p:txBody>
          <a:bodyPr/>
          <a:lstStyle>
            <a:lvl1pPr marL="0" indent="0" algn="ctr">
              <a:defRPr sz="3600" b="1"/>
            </a:lvl1pPr>
          </a:lstStyle>
          <a:p>
            <a:pPr lvl="0"/>
            <a:r>
              <a:rPr lang="zh-CN" noProof="0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31913" y="2852738"/>
            <a:ext cx="6400800" cy="1044575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z="2800"/>
            </a:lvl1pPr>
          </a:lstStyle>
          <a:p>
            <a:pPr lvl="0"/>
            <a:r>
              <a:rPr lang="zh-CN" noProof="0" smtClean="0">
                <a:sym typeface="Calibri" pitchFamily="34" charset="0"/>
              </a:rPr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92A25-48ED-419C-94D2-92E6B52F97E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4871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4A4F4-F133-4D7A-8C31-3B28A12D7DE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59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64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5FC9A-3DD3-4187-83CF-B1A51F5790E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3186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FE5DD-F412-4FA6-B3D0-804798B3907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8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828380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92B82-C33F-47AD-91CF-F8F66CF112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454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3AE8B-303F-4110-A9D9-EB5983A1164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3225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EC075-6CAE-4FF3-B04E-DDAC57DD031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885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07AC1-EDC3-4DC4-8F67-02D6446F3EC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0073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B5607-6665-4315-A862-A5802ECDF40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9648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0F31A-CD7D-4A77-9D81-6F528585B21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552575"/>
            <a:ext cx="4038600" cy="457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52575"/>
            <a:ext cx="4038600" cy="4575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76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969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9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641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06803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17656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ChangeArrowheads="1"/>
          </p:cNvSpPr>
          <p:nvPr/>
        </p:nvSpPr>
        <p:spPr bwMode="auto">
          <a:xfrm>
            <a:off x="0" y="0"/>
            <a:ext cx="9144000" cy="620713"/>
          </a:xfrm>
          <a:prstGeom prst="rect">
            <a:avLst/>
          </a:prstGeom>
          <a:solidFill>
            <a:srgbClr val="1D26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620713"/>
            <a:ext cx="9144000" cy="287337"/>
          </a:xfrm>
          <a:prstGeom prst="rect">
            <a:avLst/>
          </a:prstGeom>
          <a:solidFill>
            <a:srgbClr val="9EB3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028" name="Connecteur droit 11"/>
          <p:cNvSpPr>
            <a:spLocks noChangeShapeType="1"/>
          </p:cNvSpPr>
          <p:nvPr/>
        </p:nvSpPr>
        <p:spPr bwMode="auto">
          <a:xfrm>
            <a:off x="0" y="620713"/>
            <a:ext cx="9144000" cy="0"/>
          </a:xfrm>
          <a:prstGeom prst="line">
            <a:avLst/>
          </a:prstGeom>
          <a:noFill/>
          <a:ln w="9525" cap="flat" cmpd="sng">
            <a:solidFill>
              <a:srgbClr val="CBDB2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" name="Espace réservé du titre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916238" y="3175"/>
            <a:ext cx="5770562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MS PGothic" pitchFamily="34" charset="-128"/>
              </a:rPr>
              <a:t>Modifiez le style du titre</a:t>
            </a:r>
          </a:p>
        </p:txBody>
      </p:sp>
      <p:sp>
        <p:nvSpPr>
          <p:cNvPr id="1030" name="Espace réservé du text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2575"/>
            <a:ext cx="8229600" cy="457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MS PGothic" pitchFamily="34" charset="-128"/>
              </a:rPr>
              <a:t>Modifiez les styles du texte du masque</a:t>
            </a:r>
          </a:p>
          <a:p>
            <a:pPr lvl="1"/>
            <a:r>
              <a:rPr lang="zh-CN" altLang="zh-CN" smtClean="0">
                <a:sym typeface="MS PGothic" pitchFamily="34" charset="-128"/>
              </a:rPr>
              <a:t>Deuxième niveau</a:t>
            </a:r>
          </a:p>
          <a:p>
            <a:pPr lvl="2"/>
            <a:r>
              <a:rPr lang="zh-CN" altLang="zh-CN" smtClean="0">
                <a:sym typeface="MS PGothic" pitchFamily="34" charset="-128"/>
              </a:rPr>
              <a:t>Troisième niveau</a:t>
            </a:r>
          </a:p>
          <a:p>
            <a:pPr lvl="3"/>
            <a:r>
              <a:rPr lang="zh-CN" altLang="zh-CN" smtClean="0">
                <a:sym typeface="MS PGothic" pitchFamily="34" charset="-128"/>
              </a:rPr>
              <a:t>Quatrième niveau</a:t>
            </a:r>
          </a:p>
          <a:p>
            <a:pPr lvl="4"/>
            <a:r>
              <a:rPr lang="zh-CN" altLang="zh-CN" smtClean="0">
                <a:sym typeface="MS PGothic" pitchFamily="34" charset="-128"/>
              </a:rPr>
              <a:t>Cinquième niveau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1D26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marL="9144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+mj-lt"/>
          <a:ea typeface="+mj-ea"/>
          <a:cs typeface="+mj-cs"/>
          <a:sym typeface="MS PGothic" pitchFamily="34" charset="-128"/>
        </a:defRPr>
      </a:lvl1pPr>
      <a:lvl2pPr marL="9144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Verdana" pitchFamily="34" charset="0"/>
          <a:ea typeface="宋体" pitchFamily="2" charset="-122"/>
          <a:sym typeface="MS PGothic" pitchFamily="34" charset="-128"/>
        </a:defRPr>
      </a:lvl2pPr>
      <a:lvl3pPr marL="9144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Verdana" pitchFamily="34" charset="0"/>
          <a:ea typeface="宋体" pitchFamily="2" charset="-122"/>
          <a:sym typeface="MS PGothic" pitchFamily="34" charset="-128"/>
        </a:defRPr>
      </a:lvl3pPr>
      <a:lvl4pPr marL="9144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Verdana" pitchFamily="34" charset="0"/>
          <a:ea typeface="宋体" pitchFamily="2" charset="-122"/>
          <a:sym typeface="MS PGothic" pitchFamily="34" charset="-128"/>
        </a:defRPr>
      </a:lvl4pPr>
      <a:lvl5pPr marL="9144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Verdana" pitchFamily="34" charset="0"/>
          <a:ea typeface="宋体" pitchFamily="2" charset="-122"/>
          <a:sym typeface="MS PGothic" pitchFamily="34" charset="-128"/>
        </a:defRPr>
      </a:lvl5pPr>
      <a:lvl6pPr marL="13716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Verdana" pitchFamily="34" charset="0"/>
          <a:ea typeface="宋体" pitchFamily="2" charset="-122"/>
          <a:sym typeface="MS PGothic" pitchFamily="34" charset="-128"/>
        </a:defRPr>
      </a:lvl6pPr>
      <a:lvl7pPr marL="18288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Verdana" pitchFamily="34" charset="0"/>
          <a:ea typeface="宋体" pitchFamily="2" charset="-122"/>
          <a:sym typeface="MS PGothic" pitchFamily="34" charset="-128"/>
        </a:defRPr>
      </a:lvl7pPr>
      <a:lvl8pPr marL="22860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Verdana" pitchFamily="34" charset="0"/>
          <a:ea typeface="宋体" pitchFamily="2" charset="-122"/>
          <a:sym typeface="MS PGothic" pitchFamily="34" charset="-128"/>
        </a:defRPr>
      </a:lvl8pPr>
      <a:lvl9pPr marL="2743200" indent="-914400" algn="r" rtl="0" fontAlgn="base">
        <a:spcBef>
          <a:spcPct val="0"/>
        </a:spcBef>
        <a:spcAft>
          <a:spcPct val="0"/>
        </a:spcAft>
        <a:defRPr sz="2000" b="1">
          <a:solidFill>
            <a:srgbClr val="9EB31C"/>
          </a:solidFill>
          <a:latin typeface="Verdana" pitchFamily="34" charset="0"/>
          <a:ea typeface="宋体" pitchFamily="2" charset="-122"/>
          <a:sym typeface="MS PGothic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MS PGothic" pitchFamily="34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MS PGothic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MS PGothic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DCAE390B-A17E-42E2-8B4C-097073B2F2B0}" type="datetime1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zh-CN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DB830F84-369D-40CB-9347-9C46B287A0A8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75" r:id="rId12"/>
    <p:sldLayoutId id="2147483876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800000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800000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800000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800000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80000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80000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80000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80000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8000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rgbClr val="898989"/>
                </a:solidFill>
              </a:defRPr>
            </a:lvl1pPr>
          </a:lstStyle>
          <a:p>
            <a:fld id="{4FDD49A3-6CD8-41D7-9D15-9533153F61A1}" type="datetime1">
              <a:rPr lang="en-US"/>
              <a:pPr/>
              <a:t>8/12/2015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123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124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898989"/>
                </a:solidFill>
              </a:defRPr>
            </a:lvl1pPr>
          </a:lstStyle>
          <a:p>
            <a:fld id="{1A56D21A-160E-472D-A9EB-5B71D69231C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64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xStyles>
    <p:titleStyle>
      <a:lvl1pPr marL="9144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2pPr>
      <a:lvl3pPr marL="9144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3pPr>
      <a:lvl4pPr marL="9144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4pPr>
      <a:lvl5pPr marL="9144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5pPr>
      <a:lvl6pPr marL="13716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6pPr>
      <a:lvl7pPr marL="18288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7pPr>
      <a:lvl8pPr marL="22860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8pPr>
      <a:lvl9pPr marL="2743200" indent="-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" Type="http://schemas.openxmlformats.org/officeDocument/2006/relationships/video" Target="file:///C:\Users\skye\Desktop\&#25945;&#23398;\&#35762;&#35838;\&#35270;&#39057;.wm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skye\Desktop\&#25945;&#23398;\&#26032;&#29256;&#20843;&#19978;\2013&#29256;&#20154;&#25945;&#29256;&#20843;&#19978;&#33521;&#35821;ppt&#35838;&#20214;&#65288;&#37197;MP3&#65289;\Unit%205%20Do%20you%20want%20to%20watch%20a%20game%20show&#35838;&#20214;\Unit_05_SectionA%201b.mp3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skye\Desktop\&#25945;&#23398;\&#35762;&#35838;\Unit_05_SectionA%201b.mp3" TargetMode="Externa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skye\Desktop\&#25945;&#23398;\&#35762;&#35838;\&#25000;&#35910;&#20808;&#29983;13&#21512;&#25104;_0_0.wmv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skye\Desktop\&#25945;&#23398;\&#26032;&#29256;&#20843;&#19978;\2013&#29256;&#20154;&#25945;&#29256;&#20843;&#19978;&#33521;&#35821;ppt&#35838;&#20214;&#65288;&#37197;MP3&#65289;\Unit%205%20Do%20you%20want%20to%20watch%20a%20game%20show&#35838;&#20214;\Unit_05_SectionA%202a.mp3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skye\Desktop\&#25945;&#23398;\&#35762;&#35838;\3.mp3" TargetMode="External"/><Relationship Id="rId2" Type="http://schemas.openxmlformats.org/officeDocument/2006/relationships/audio" Target="file:///C:\Users\skye\Desktop\&#25945;&#23398;\&#35762;&#35838;\2.mp3" TargetMode="External"/><Relationship Id="rId1" Type="http://schemas.openxmlformats.org/officeDocument/2006/relationships/audio" Target="file:///C:\Users\skye\Desktop\&#25945;&#23398;\&#35762;&#35838;\1.mp3" TargetMode="External"/><Relationship Id="rId5" Type="http://schemas.openxmlformats.org/officeDocument/2006/relationships/image" Target="../media/image19.png"/><Relationship Id="rId4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12.jpeg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808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6038850"/>
            <a:ext cx="9180513" cy="819150"/>
          </a:xfrm>
          <a:prstGeom prst="rect">
            <a:avLst/>
          </a:prstGeom>
          <a:solidFill>
            <a:srgbClr val="000000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8195" name="视频.wmv" descr="视频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80513" cy="604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vide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19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81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22325" y="85725"/>
            <a:ext cx="36020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Listen and number.</a:t>
            </a:r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180975" y="85725"/>
            <a:ext cx="619125" cy="577850"/>
          </a:xfrm>
          <a:prstGeom prst="ellipse">
            <a:avLst/>
          </a:prstGeom>
          <a:solidFill>
            <a:srgbClr val="FF9933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1b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88950" y="1184275"/>
            <a:ext cx="7661275" cy="1746250"/>
          </a:xfrm>
          <a:prstGeom prst="rect">
            <a:avLst/>
          </a:prstGeom>
          <a:noFill/>
          <a:ln w="9525" cap="flat" cmpd="sng">
            <a:solidFill>
              <a:srgbClr val="08080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3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____talent show           ____talk show       </a:t>
            </a:r>
          </a:p>
          <a:p>
            <a:pPr>
              <a:lnSpc>
                <a:spcPct val="150000"/>
              </a:lnSpc>
            </a:pPr>
            <a:r>
              <a:rPr lang="en-US" sz="36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____soccer game          ____ news</a:t>
            </a:r>
            <a:endParaRPr lang="en-US" sz="3600" b="1">
              <a:solidFill>
                <a:srgbClr val="080808"/>
              </a:solidFill>
              <a:latin typeface="Times New Roman" pitchFamily="18" charset="0"/>
            </a:endParaRP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5259388" y="1381125"/>
            <a:ext cx="409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727075" y="1382713"/>
            <a:ext cx="409575" cy="70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727075" y="2282825"/>
            <a:ext cx="409575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5259388" y="2082800"/>
            <a:ext cx="4111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pic>
        <p:nvPicPr>
          <p:cNvPr id="17417" name="Unit_05_SectionA 1b.mp3" descr="Unit_05_SectionA 1b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225" y="663575"/>
            <a:ext cx="7112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4" descr="A-1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2930525"/>
            <a:ext cx="5961062" cy="368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4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46890" fill="hold"/>
                                        <p:tgtEl>
                                          <p:spTgt spid="174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7"/>
                  </p:tgtEl>
                </p:cond>
              </p:nextCondLst>
            </p:seq>
          </p:childTnLst>
        </p:cTn>
      </p:par>
    </p:tnLst>
    <p:bldLst>
      <p:bldP spid="17412" grpId="0" bldLvl="0" animBg="1" autoUpdateAnimBg="0"/>
      <p:bldP spid="17413" grpId="0" bldLvl="0" autoUpdateAnimBg="0"/>
      <p:bldP spid="17414" grpId="0" autoUpdateAnimBg="0"/>
      <p:bldP spid="17415" grpId="0" autoUpdateAnimBg="0"/>
      <p:bldP spid="1741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2325" y="85725"/>
            <a:ext cx="4518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Listen again and answer.</a:t>
            </a: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180975" y="85725"/>
            <a:ext cx="619125" cy="577850"/>
          </a:xfrm>
          <a:prstGeom prst="ellipse">
            <a:avLst/>
          </a:prstGeom>
          <a:solidFill>
            <a:srgbClr val="FF9933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1b</a:t>
            </a:r>
          </a:p>
        </p:txBody>
      </p:sp>
      <p:pic>
        <p:nvPicPr>
          <p:cNvPr id="18436" name="Picture 4" descr="A-1a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3644900"/>
            <a:ext cx="5116513" cy="3159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87338" y="981075"/>
            <a:ext cx="885666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Times New Roman" pitchFamily="18" charset="0"/>
              </a:rPr>
              <a:t>What kind of TV shows </a:t>
            </a:r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</a:rPr>
              <a:t>does</a:t>
            </a:r>
            <a:r>
              <a:rPr lang="zh-CN" altLang="en-US" sz="2800">
                <a:latin typeface="Times New Roman" pitchFamily="18" charset="0"/>
              </a:rPr>
              <a:t> Mark plan to watch at last?</a:t>
            </a:r>
          </a:p>
        </p:txBody>
      </p:sp>
      <p:pic>
        <p:nvPicPr>
          <p:cNvPr id="18438" name="Unit_05_SectionA 1b.mp3" descr="Unit_05_SectionA 1b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279400"/>
            <a:ext cx="7683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270250" y="1860550"/>
            <a:ext cx="29114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</a:rPr>
              <a:t>A.the talent show.</a:t>
            </a:r>
          </a:p>
          <a:p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</a:rPr>
              <a:t>    </a:t>
            </a:r>
          </a:p>
          <a:p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</a:rPr>
              <a:t>C. the news.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58800" y="2339975"/>
            <a:ext cx="28257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latin typeface="Times New Roman" pitchFamily="18" charset="0"/>
              </a:rPr>
              <a:t>He plan</a:t>
            </a:r>
            <a:r>
              <a:rPr lang="zh-CN" altLang="en-US" sz="2800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zh-CN" altLang="en-US" sz="2800">
                <a:latin typeface="Times New Roman" pitchFamily="18" charset="0"/>
              </a:rPr>
              <a:t> to watch 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236913" y="2247900"/>
            <a:ext cx="5556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B.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635375" y="2312988"/>
            <a:ext cx="2679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</a:rPr>
              <a:t>the soccer game.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8"/>
                </p:tgtEl>
              </p:cMediaNode>
            </p:audio>
          </p:childTnLst>
        </p:cTn>
      </p:par>
    </p:tnLst>
    <p:bldLst>
      <p:bldP spid="18437" grpId="0" bldLvl="0" autoUpdateAnimBg="0"/>
      <p:bldP spid="18439" grpId="0" bldLvl="0" autoUpdateAnimBg="0"/>
      <p:bldP spid="18439" grpId="1" bldLvl="0" autoUpdateAnimBg="0"/>
      <p:bldP spid="18440" grpId="0" bldLvl="0" autoUpdateAnimBg="0"/>
      <p:bldP spid="18441" grpId="0" bldLvl="0" autoUpdateAnimBg="0"/>
      <p:bldP spid="18441" grpId="1" bldLvl="0" autoUpdateAnimBg="0"/>
      <p:bldP spid="18442" grpId="0" bldLvl="0" autoUpdateAnimBg="0"/>
      <p:bldP spid="18442" grpId="1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憨豆先生13合成_0_0.wmv" descr="憨豆先生13合成_0_0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-1588"/>
            <a:ext cx="9159876" cy="604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-14288" y="6022975"/>
            <a:ext cx="9159876" cy="835025"/>
          </a:xfrm>
          <a:prstGeom prst="rect">
            <a:avLst/>
          </a:prstGeom>
          <a:solidFill>
            <a:schemeClr val="tx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vide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458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 nodeType="clickPar">
                      <p:stCondLst>
                        <p:cond delay="0"/>
                      </p:stCondLst>
                      <p:childTnLst>
                        <p:par>
                          <p:cTn id="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194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f023e1f-b57b-4d82-9cf3-eedece32b6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738188"/>
            <a:ext cx="31242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04775" y="4997450"/>
            <a:ext cx="61674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B: I  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hope </a:t>
            </a:r>
            <a:r>
              <a:rPr lang="zh-CN" altLang="en-US" sz="3200">
                <a:latin typeface="Times New Roman" pitchFamily="18" charset="0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to</a:t>
            </a:r>
            <a:r>
              <a:rPr lang="zh-CN" altLang="en-US" sz="3200">
                <a:latin typeface="Times New Roman" pitchFamily="18" charset="0"/>
              </a:rPr>
              <a:t> learn some great 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joke</a:t>
            </a:r>
            <a:r>
              <a:rPr lang="zh-CN" altLang="en-US" sz="3200">
                <a:solidFill>
                  <a:srgbClr val="080808"/>
                </a:solidFill>
                <a:latin typeface="Times New Roman" pitchFamily="18" charset="0"/>
              </a:rPr>
              <a:t>s</a:t>
            </a:r>
            <a:r>
              <a:rPr lang="zh-CN" altLang="en-US" sz="3200">
                <a:latin typeface="Times New Roman" pitchFamily="18" charset="0"/>
              </a:rPr>
              <a:t>.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6229350" y="5299075"/>
            <a:ext cx="2520950" cy="1295400"/>
          </a:xfrm>
          <a:prstGeom prst="cloudCallout">
            <a:avLst>
              <a:gd name="adj1" fmla="val -74000"/>
              <a:gd name="adj2" fmla="val -29509"/>
            </a:avLst>
          </a:prstGeom>
          <a:solidFill>
            <a:srgbClr val="CCFF66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/ʤəʊk/</a:t>
            </a:r>
          </a:p>
          <a:p>
            <a:pPr algn="ctr"/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n. 笑话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25413" y="4367213"/>
            <a:ext cx="77930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A: What can you  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hope</a:t>
            </a:r>
            <a:r>
              <a:rPr lang="zh-CN" altLang="en-US" sz="3200">
                <a:latin typeface="Times New Roman" pitchFamily="18" charset="0"/>
              </a:rPr>
              <a:t>  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to</a:t>
            </a:r>
            <a:r>
              <a:rPr lang="zh-CN" altLang="en-US" sz="3200">
                <a:latin typeface="Times New Roman" pitchFamily="18" charset="0"/>
              </a:rPr>
              <a:t> learn from sitcoms?</a:t>
            </a:r>
          </a:p>
        </p:txBody>
      </p:sp>
      <p:grpSp>
        <p:nvGrpSpPr>
          <p:cNvPr id="20486" name="Group 6"/>
          <p:cNvGrpSpPr>
            <a:grpSpLocks/>
          </p:cNvGrpSpPr>
          <p:nvPr/>
        </p:nvGrpSpPr>
        <p:grpSpPr bwMode="auto">
          <a:xfrm>
            <a:off x="3648075" y="739775"/>
            <a:ext cx="4452938" cy="2535238"/>
            <a:chOff x="0" y="0"/>
            <a:chExt cx="7012" cy="3993"/>
          </a:xfrm>
        </p:grpSpPr>
        <p:pic>
          <p:nvPicPr>
            <p:cNvPr id="20487" name="Picture 7" descr="87026e976e98d57b55fb96a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0" y="0"/>
              <a:ext cx="4933" cy="3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0" y="3081"/>
              <a:ext cx="2315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Times New Roman" pitchFamily="18" charset="0"/>
                </a:rPr>
                <a:t>sitcom</a:t>
              </a:r>
              <a:r>
                <a:rPr lang="zh-CN" altLang="en-US" sz="3200" b="1">
                  <a:solidFill>
                    <a:srgbClr val="FF0000"/>
                  </a:solidFill>
                  <a:latin typeface="Times New Roman" pitchFamily="18" charset="0"/>
                </a:rPr>
                <a:t>s</a:t>
              </a:r>
            </a:p>
          </p:txBody>
        </p:sp>
      </p:grp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22238" y="3032125"/>
            <a:ext cx="8967787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>
                <a:latin typeface="Times New Roman" pitchFamily="18" charset="0"/>
              </a:rPr>
              <a:t>A:Why do you like watching sitcoms?</a:t>
            </a:r>
          </a:p>
          <a:p>
            <a:pPr>
              <a:lnSpc>
                <a:spcPct val="130000"/>
              </a:lnSpc>
            </a:pPr>
            <a:r>
              <a:rPr lang="zh-CN" altLang="en-US" sz="3200">
                <a:latin typeface="Times New Roman" pitchFamily="18" charset="0"/>
              </a:rPr>
              <a:t>B:Because they are funny. (interesting/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educational</a:t>
            </a:r>
            <a:r>
              <a:rPr lang="zh-CN" altLang="en-US" sz="3200">
                <a:latin typeface="Times New Roman" pitchFamily="18" charset="0"/>
              </a:rPr>
              <a:t>/...)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2954338" y="4359275"/>
            <a:ext cx="1244600" cy="577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expect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784225" y="4987925"/>
            <a:ext cx="1244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expect</a:t>
            </a:r>
            <a:endParaRPr lang="zh-CN" altLang="en-US"/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612775" y="471488"/>
            <a:ext cx="8061325" cy="2552700"/>
            <a:chOff x="0" y="0"/>
            <a:chExt cx="12695" cy="4020"/>
          </a:xfrm>
        </p:grpSpPr>
        <p:pic>
          <p:nvPicPr>
            <p:cNvPr id="20493" name="Picture 13" descr="201210260949384122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20" cy="2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0494" name="Picture 14" descr="3ddac1441107fdf78332344284356b9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9" y="0"/>
              <a:ext cx="4307" cy="2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495" name="Text Box 15"/>
            <p:cNvSpPr txBox="1">
              <a:spLocks noChangeArrowheads="1"/>
            </p:cNvSpPr>
            <p:nvPr/>
          </p:nvSpPr>
          <p:spPr bwMode="auto">
            <a:xfrm>
              <a:off x="5550" y="3108"/>
              <a:ext cx="1748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latin typeface="Times New Roman" pitchFamily="18" charset="0"/>
                </a:rPr>
                <a:t>News</a:t>
              </a:r>
            </a:p>
          </p:txBody>
        </p:sp>
      </p:grpSp>
      <p:grpSp>
        <p:nvGrpSpPr>
          <p:cNvPr id="20496" name="Group 16"/>
          <p:cNvGrpSpPr>
            <a:grpSpLocks/>
          </p:cNvGrpSpPr>
          <p:nvPr/>
        </p:nvGrpSpPr>
        <p:grpSpPr bwMode="auto">
          <a:xfrm>
            <a:off x="428625" y="3168650"/>
            <a:ext cx="8662988" cy="3067050"/>
            <a:chOff x="0" y="0"/>
            <a:chExt cx="13534" cy="4830"/>
          </a:xfrm>
        </p:grpSpPr>
        <p:sp>
          <p:nvSpPr>
            <p:cNvPr id="20497" name="Text Box 17"/>
            <p:cNvSpPr txBox="1">
              <a:spLocks noChangeArrowheads="1"/>
            </p:cNvSpPr>
            <p:nvPr/>
          </p:nvSpPr>
          <p:spPr bwMode="auto">
            <a:xfrm>
              <a:off x="7105" y="0"/>
              <a:ext cx="2098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Times New Roman" pitchFamily="18" charset="0"/>
                </a:rPr>
                <a:t>...</a:t>
              </a:r>
            </a:p>
          </p:txBody>
        </p:sp>
        <p:sp>
          <p:nvSpPr>
            <p:cNvPr id="20498" name="Text Box 18"/>
            <p:cNvSpPr txBox="1">
              <a:spLocks noChangeArrowheads="1"/>
            </p:cNvSpPr>
            <p:nvPr/>
          </p:nvSpPr>
          <p:spPr bwMode="auto">
            <a:xfrm>
              <a:off x="9291" y="1793"/>
              <a:ext cx="1986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Times New Roman" pitchFamily="18" charset="0"/>
                </a:rPr>
                <a:t>...</a:t>
              </a:r>
            </a:p>
          </p:txBody>
        </p:sp>
        <p:sp>
          <p:nvSpPr>
            <p:cNvPr id="20499" name="Text Box 19"/>
            <p:cNvSpPr txBox="1">
              <a:spLocks noChangeArrowheads="1"/>
            </p:cNvSpPr>
            <p:nvPr/>
          </p:nvSpPr>
          <p:spPr bwMode="auto">
            <a:xfrm>
              <a:off x="2468" y="1013"/>
              <a:ext cx="11066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Times New Roman" pitchFamily="18" charset="0"/>
                </a:rPr>
                <a:t>...</a:t>
              </a:r>
            </a:p>
          </p:txBody>
        </p:sp>
        <p:sp>
          <p:nvSpPr>
            <p:cNvPr id="20500" name="Text Box 20"/>
            <p:cNvSpPr txBox="1">
              <a:spLocks noChangeArrowheads="1"/>
            </p:cNvSpPr>
            <p:nvPr/>
          </p:nvSpPr>
          <p:spPr bwMode="auto">
            <a:xfrm>
              <a:off x="2955" y="2796"/>
              <a:ext cx="6575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Times New Roman" pitchFamily="18" charset="0"/>
                </a:rPr>
                <a:t>...</a:t>
              </a:r>
            </a:p>
          </p:txBody>
        </p:sp>
        <p:sp>
          <p:nvSpPr>
            <p:cNvPr id="20501" name="Text Box 21"/>
            <p:cNvSpPr txBox="1">
              <a:spLocks noChangeArrowheads="1"/>
            </p:cNvSpPr>
            <p:nvPr/>
          </p:nvSpPr>
          <p:spPr bwMode="auto">
            <a:xfrm>
              <a:off x="0" y="3918"/>
              <a:ext cx="482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>
                  <a:latin typeface="Times New Roman" pitchFamily="18" charset="0"/>
                </a:rPr>
                <a:t>...</a:t>
              </a:r>
            </a:p>
          </p:txBody>
        </p:sp>
      </p:grpSp>
      <p:sp>
        <p:nvSpPr>
          <p:cNvPr id="20502" name="Text Box 22"/>
          <p:cNvSpPr txBox="1">
            <a:spLocks noChangeArrowheads="1"/>
          </p:cNvSpPr>
          <p:nvPr/>
        </p:nvSpPr>
        <p:spPr bwMode="auto">
          <a:xfrm>
            <a:off x="5010150" y="3168650"/>
            <a:ext cx="1076325" cy="579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news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1985963" y="3783013"/>
            <a:ext cx="2624137" cy="577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it's interesting.</a:t>
            </a: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6286500" y="4373563"/>
            <a:ext cx="1301750" cy="579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news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2341563" y="5019675"/>
            <a:ext cx="4945062" cy="577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find out </a:t>
            </a:r>
            <a:r>
              <a:rPr lang="zh-CN" altLang="en-US" sz="3200">
                <a:latin typeface="Times New Roman" pitchFamily="18" charset="0"/>
              </a:rPr>
              <a:t>what's going on 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373063" y="5648325"/>
            <a:ext cx="3060700" cy="577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Times New Roman" pitchFamily="18" charset="0"/>
              </a:rPr>
              <a:t>around the world.</a:t>
            </a:r>
          </a:p>
        </p:txBody>
      </p:sp>
      <p:sp>
        <p:nvSpPr>
          <p:cNvPr id="20507" name="AutoShape 27"/>
          <p:cNvSpPr>
            <a:spLocks noChangeArrowheads="1"/>
          </p:cNvSpPr>
          <p:nvPr/>
        </p:nvSpPr>
        <p:spPr bwMode="auto">
          <a:xfrm>
            <a:off x="3130550" y="5783263"/>
            <a:ext cx="4464050" cy="1027112"/>
          </a:xfrm>
          <a:prstGeom prst="cloudCallout">
            <a:avLst>
              <a:gd name="adj1" fmla="val -41579"/>
              <a:gd name="adj2" fmla="val -70468"/>
            </a:avLst>
          </a:prstGeom>
          <a:solidFill>
            <a:srgbClr val="CCFF66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800">
                <a:latin typeface="Times New Roman" pitchFamily="18" charset="0"/>
                <a:cs typeface="Times New Roman" pitchFamily="18" charset="0"/>
              </a:rPr>
              <a:t>find 发现</a:t>
            </a:r>
          </a:p>
          <a:p>
            <a:pPr algn="ctr"/>
            <a:r>
              <a:rPr lang="zh-CN" altLang="en-US" sz="2800">
                <a:latin typeface="Times New Roman" pitchFamily="18" charset="0"/>
                <a:cs typeface="Times New Roman" pitchFamily="18" charset="0"/>
              </a:rPr>
              <a:t>find out 查明，弄清</a:t>
            </a:r>
          </a:p>
        </p:txBody>
      </p:sp>
      <p:sp>
        <p:nvSpPr>
          <p:cNvPr id="20508" name="AutoShape 28"/>
          <p:cNvSpPr>
            <a:spLocks noChangeArrowheads="1"/>
          </p:cNvSpPr>
          <p:nvPr/>
        </p:nvSpPr>
        <p:spPr bwMode="auto">
          <a:xfrm>
            <a:off x="6154738" y="4533900"/>
            <a:ext cx="2667000" cy="2019300"/>
          </a:xfrm>
          <a:prstGeom prst="cloudCallout">
            <a:avLst>
              <a:gd name="adj1" fmla="val -19190"/>
              <a:gd name="adj2" fmla="val -61417"/>
            </a:avLst>
          </a:prstGeom>
          <a:solidFill>
            <a:srgbClr val="CCFF66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>
                <a:latin typeface="Times New Roman" pitchFamily="18" charset="0"/>
                <a:cs typeface="Times New Roman" pitchFamily="18" charset="0"/>
              </a:rPr>
              <a:t>/ˌeʤuˈkeɪʃənl/</a:t>
            </a:r>
          </a:p>
          <a:p>
            <a:pPr algn="ctr"/>
            <a:r>
              <a:rPr lang="zh-CN" altLang="en-US" sz="3200">
                <a:latin typeface="Times New Roman" pitchFamily="18" charset="0"/>
                <a:cs typeface="Times New Roman" pitchFamily="18" charset="0"/>
              </a:rPr>
              <a:t>adj. </a:t>
            </a:r>
            <a:r>
              <a:rPr lang="zh-CN" altLang="en-US" sz="2800">
                <a:latin typeface="Times New Roman" pitchFamily="18" charset="0"/>
                <a:cs typeface="Times New Roman" pitchFamily="18" charset="0"/>
              </a:rPr>
              <a:t>教育的</a:t>
            </a:r>
          </a:p>
        </p:txBody>
      </p:sp>
      <p:sp>
        <p:nvSpPr>
          <p:cNvPr id="20509" name="AutoShape 29"/>
          <p:cNvSpPr>
            <a:spLocks noChangeArrowheads="1"/>
          </p:cNvSpPr>
          <p:nvPr/>
        </p:nvSpPr>
        <p:spPr bwMode="auto">
          <a:xfrm>
            <a:off x="6502400" y="2678113"/>
            <a:ext cx="2520950" cy="1681162"/>
          </a:xfrm>
          <a:prstGeom prst="cloudCallout">
            <a:avLst>
              <a:gd name="adj1" fmla="val -154884"/>
              <a:gd name="adj2" fmla="val 58921"/>
            </a:avLst>
          </a:prstGeom>
          <a:solidFill>
            <a:srgbClr val="CCFF66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/ɪkˈspekt/</a:t>
            </a:r>
          </a:p>
          <a:p>
            <a:pPr algn="ctr"/>
            <a:r>
              <a:rPr lang="zh-CN" altLang="en-US" sz="2800" b="1">
                <a:latin typeface="Times New Roman" pitchFamily="18" charset="0"/>
              </a:rPr>
              <a:t>v. 预料，期待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 animBg="1" autoUpdateAnimBg="0"/>
      <p:bldP spid="20484" grpId="1" bldLvl="0" animBg="1" autoUpdateAnimBg="0"/>
      <p:bldP spid="20490" grpId="0" bldLvl="0" animBg="1" autoUpdateAnimBg="0"/>
      <p:bldP spid="20491" grpId="0" bldLvl="0" animBg="1" autoUpdateAnimBg="0"/>
      <p:bldP spid="20502" grpId="0" bldLvl="0" animBg="1" autoUpdateAnimBg="0"/>
      <p:bldP spid="20503" grpId="0" bldLvl="0" animBg="1" autoUpdateAnimBg="0"/>
      <p:bldP spid="20504" grpId="0" bldLvl="0" animBg="1" autoUpdateAnimBg="0"/>
      <p:bldP spid="20505" grpId="0" bldLvl="0" animBg="1" autoUpdateAnimBg="0"/>
      <p:bldP spid="20506" grpId="0" bldLvl="0" animBg="1" autoUpdateAnimBg="0"/>
      <p:bldP spid="20507" grpId="0" bldLvl="0" animBg="1" autoUpdateAnimBg="0"/>
      <p:bldP spid="20507" grpId="1" bldLvl="0" animBg="1" autoUpdateAnimBg="0"/>
      <p:bldP spid="20508" grpId="0" bldLvl="0" animBg="1" autoUpdateAnimBg="0"/>
      <p:bldP spid="20508" grpId="1" bldLvl="0" animBg="1" autoUpdateAnimBg="0"/>
      <p:bldP spid="20509" grpId="0" bldLvl="0" animBg="1" autoUpdateAnimBg="0"/>
      <p:bldP spid="20509" grpId="1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3E7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3"/>
          <p:cNvSpPr>
            <a:spLocks noChangeArrowheads="1" noChangeShapeType="1" noTextEdit="1"/>
          </p:cNvSpPr>
          <p:nvPr/>
        </p:nvSpPr>
        <p:spPr bwMode="auto">
          <a:xfrm>
            <a:off x="2701925" y="227013"/>
            <a:ext cx="2879725" cy="3603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Pairwork.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76225" y="620713"/>
            <a:ext cx="556895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latin typeface="Times New Roman" pitchFamily="18" charset="0"/>
              </a:rPr>
              <a:t>A: I love/like ...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latin typeface="Times New Roman" pitchFamily="18" charset="0"/>
              </a:rPr>
              <a:t>B:  Why do you like watching...?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latin typeface="Times New Roman" pitchFamily="18" charset="0"/>
              </a:rPr>
              <a:t>A:  Because they're ... 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latin typeface="Times New Roman" pitchFamily="18" charset="0"/>
              </a:rPr>
              <a:t>B: What can you hope to learn 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latin typeface="Times New Roman" pitchFamily="18" charset="0"/>
              </a:rPr>
              <a:t>     from ... ?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latin typeface="Times New Roman" pitchFamily="18" charset="0"/>
              </a:rPr>
              <a:t>A:  I hope to  ... </a:t>
            </a:r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6373813" y="2136775"/>
            <a:ext cx="2667000" cy="2447925"/>
          </a:xfrm>
          <a:prstGeom prst="wedgeRoundRectCallout">
            <a:avLst>
              <a:gd name="adj1" fmla="val -108472"/>
              <a:gd name="adj2" fmla="val -42556"/>
              <a:gd name="adj3" fmla="val 16667"/>
            </a:avLst>
          </a:prstGeom>
          <a:solidFill>
            <a:srgbClr val="CCFFCC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zh-CN" altLang="en-US" sz="3200">
                <a:latin typeface="Times New Roman" pitchFamily="18" charset="0"/>
              </a:rPr>
              <a:t>funny</a:t>
            </a:r>
          </a:p>
          <a:p>
            <a:pPr algn="ctr">
              <a:lnSpc>
                <a:spcPct val="75000"/>
              </a:lnSpc>
            </a:pPr>
            <a:r>
              <a:rPr lang="zh-CN" altLang="en-US" sz="3200">
                <a:latin typeface="Times New Roman" pitchFamily="18" charset="0"/>
              </a:rPr>
              <a:t>interesting</a:t>
            </a:r>
          </a:p>
          <a:p>
            <a:pPr algn="ctr">
              <a:lnSpc>
                <a:spcPct val="75000"/>
              </a:lnSpc>
            </a:pPr>
            <a:r>
              <a:rPr lang="zh-CN" altLang="en-US" sz="3200">
                <a:latin typeface="Times New Roman" pitchFamily="18" charset="0"/>
              </a:rPr>
              <a:t>educational </a:t>
            </a:r>
          </a:p>
          <a:p>
            <a:pPr algn="ctr">
              <a:lnSpc>
                <a:spcPct val="75000"/>
              </a:lnSpc>
            </a:pPr>
            <a:r>
              <a:rPr lang="zh-CN" altLang="en-US" sz="3200">
                <a:latin typeface="Times New Roman" pitchFamily="18" charset="0"/>
              </a:rPr>
              <a:t>... </a:t>
            </a: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6356350" y="265113"/>
            <a:ext cx="2667000" cy="1800225"/>
          </a:xfrm>
          <a:prstGeom prst="wedgeRoundRectCallout">
            <a:avLst>
              <a:gd name="adj1" fmla="val -107806"/>
              <a:gd name="adj2" fmla="val -11870"/>
              <a:gd name="adj3" fmla="val 16667"/>
            </a:avLst>
          </a:prstGeom>
          <a:solidFill>
            <a:srgbClr val="FFFF99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zh-CN" altLang="zh-CN" sz="3200">
                <a:latin typeface="Times New Roman" pitchFamily="18" charset="0"/>
              </a:rPr>
              <a:t>sitcom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 algn="ctr">
              <a:lnSpc>
                <a:spcPct val="75000"/>
              </a:lnSpc>
            </a:pPr>
            <a:r>
              <a:rPr lang="zh-CN" altLang="zh-CN" sz="3200">
                <a:latin typeface="Times New Roman" pitchFamily="18" charset="0"/>
              </a:rPr>
              <a:t>game show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 algn="ctr">
              <a:lnSpc>
                <a:spcPct val="75000"/>
              </a:lnSpc>
            </a:pPr>
            <a:r>
              <a:rPr lang="zh-CN" altLang="zh-CN" sz="3200">
                <a:latin typeface="Times New Roman" pitchFamily="18" charset="0"/>
              </a:rPr>
              <a:t> talk show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  <a:endParaRPr lang="zh-CN" altLang="zh-CN" sz="3200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lnSpc>
                <a:spcPct val="75000"/>
              </a:lnSpc>
            </a:pPr>
            <a:r>
              <a:rPr lang="zh-CN" altLang="zh-CN" sz="3200">
                <a:latin typeface="Times New Roman" pitchFamily="18" charset="0"/>
              </a:rPr>
              <a:t>... </a:t>
            </a: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546100" y="4581525"/>
            <a:ext cx="5811838" cy="2016125"/>
          </a:xfrm>
          <a:prstGeom prst="wedgeRoundRectCallout">
            <a:avLst>
              <a:gd name="adj1" fmla="val -6921"/>
              <a:gd name="adj2" fmla="val -64000"/>
              <a:gd name="adj3" fmla="val 16667"/>
            </a:avLst>
          </a:prstGeom>
          <a:solidFill>
            <a:srgbClr val="FFCCCC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>
                <a:latin typeface="Times New Roman" pitchFamily="18" charset="0"/>
              </a:rPr>
              <a:t>learn some jokes </a:t>
            </a:r>
          </a:p>
          <a:p>
            <a:pPr algn="ctr"/>
            <a:r>
              <a:rPr lang="zh-CN" altLang="en-US" sz="3200">
                <a:latin typeface="Times New Roman" pitchFamily="18" charset="0"/>
              </a:rPr>
              <a:t>guess the answers to the questions </a:t>
            </a:r>
          </a:p>
          <a:p>
            <a:pPr algn="ctr"/>
            <a:r>
              <a:rPr lang="zh-CN" altLang="en-US" sz="3200">
                <a:latin typeface="Times New Roman" pitchFamily="18" charset="0"/>
              </a:rPr>
              <a:t>learn a lot </a:t>
            </a:r>
          </a:p>
          <a:p>
            <a:pPr algn="ctr"/>
            <a:r>
              <a:rPr lang="zh-CN" altLang="en-US" sz="3200">
                <a:latin typeface="Times New Roman" pitchFamily="18" charset="0"/>
              </a:rPr>
              <a:t>...</a:t>
            </a:r>
          </a:p>
        </p:txBody>
      </p:sp>
    </p:spTree>
  </p:cSld>
  <p:clrMapOvr>
    <a:masterClrMapping/>
  </p:clrMapOvr>
  <p:transition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A-2a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87525" y="1196975"/>
            <a:ext cx="5824538" cy="3816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787525" y="4433888"/>
            <a:ext cx="1873250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Lin Hui 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272213" y="4433888"/>
            <a:ext cx="1339850" cy="579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Sally</a:t>
            </a:r>
          </a:p>
        </p:txBody>
      </p:sp>
      <p:sp>
        <p:nvSpPr>
          <p:cNvPr id="22533" name="WordArt 3"/>
          <p:cNvSpPr>
            <a:spLocks noChangeArrowheads="1" noChangeShapeType="1" noTextEdit="1"/>
          </p:cNvSpPr>
          <p:nvPr/>
        </p:nvSpPr>
        <p:spPr bwMode="auto">
          <a:xfrm rot="21360000">
            <a:off x="134938" y="280988"/>
            <a:ext cx="3105150" cy="476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Let's talk !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101725" y="5407025"/>
            <a:ext cx="6642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What TV shows are they talking about?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93663" y="1612900"/>
            <a:ext cx="4891087" cy="330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______ sitcoms                </a:t>
            </a:r>
          </a:p>
          <a:p>
            <a:pPr eaLnBrk="0" hangingPunct="0">
              <a:lnSpc>
                <a:spcPct val="13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______ news       </a:t>
            </a:r>
            <a:endParaRPr lang="en-US" sz="3200" b="1">
              <a:solidFill>
                <a:srgbClr val="000000"/>
              </a:solidFill>
            </a:endParaRPr>
          </a:p>
          <a:p>
            <a:pPr eaLnBrk="0" hangingPunct="0">
              <a:lnSpc>
                <a:spcPct val="13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______ game shows         </a:t>
            </a:r>
          </a:p>
          <a:p>
            <a:pPr eaLnBrk="0" hangingPunct="0">
              <a:lnSpc>
                <a:spcPct val="13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______ talk shows </a:t>
            </a:r>
            <a:endParaRPr lang="en-US" sz="3200" b="1">
              <a:solidFill>
                <a:srgbClr val="000000"/>
              </a:solidFill>
            </a:endParaRPr>
          </a:p>
          <a:p>
            <a:pPr eaLnBrk="0" hangingPunct="0">
              <a:lnSpc>
                <a:spcPct val="13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______ soap opera</a:t>
            </a:r>
          </a:p>
        </p:txBody>
      </p:sp>
      <p:pic>
        <p:nvPicPr>
          <p:cNvPr id="23555" name="Picture 5" descr="A-2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1492250"/>
            <a:ext cx="4195763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949325" y="1657350"/>
            <a:ext cx="3857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3557" name="Text Box 7"/>
          <p:cNvSpPr txBox="1">
            <a:spLocks noChangeArrowheads="1"/>
          </p:cNvSpPr>
          <p:nvPr/>
        </p:nvSpPr>
        <p:spPr bwMode="auto">
          <a:xfrm>
            <a:off x="887413" y="2343150"/>
            <a:ext cx="3857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887413" y="3708400"/>
            <a:ext cx="38576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892175" y="3030538"/>
            <a:ext cx="3857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3560" name="Text Box 10"/>
          <p:cNvSpPr txBox="1">
            <a:spLocks noChangeArrowheads="1"/>
          </p:cNvSpPr>
          <p:nvPr/>
        </p:nvSpPr>
        <p:spPr bwMode="auto">
          <a:xfrm>
            <a:off x="892175" y="4324350"/>
            <a:ext cx="3857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804863" y="117475"/>
            <a:ext cx="37036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 Listen and number.</a:t>
            </a:r>
          </a:p>
        </p:txBody>
      </p:sp>
      <p:pic>
        <p:nvPicPr>
          <p:cNvPr id="23562" name="Unit_05_SectionA 2a.mp3" descr="Unit_05_SectionA 2a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63" y="573088"/>
            <a:ext cx="6000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180975" y="85725"/>
            <a:ext cx="641350" cy="577850"/>
          </a:xfrm>
          <a:prstGeom prst="ellipse">
            <a:avLst/>
          </a:prstGeom>
          <a:solidFill>
            <a:srgbClr val="FF9933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2a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2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5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60578" fill="hold"/>
                                        <p:tgtEl>
                                          <p:spTgt spid="235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2"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57" grpId="0" autoUpdateAnimBg="0"/>
      <p:bldP spid="23558" grpId="0" autoUpdateAnimBg="0"/>
      <p:bldP spid="23559" grpId="0" autoUpdateAnimBg="0"/>
      <p:bldP spid="2356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Group 2"/>
          <p:cNvGraphicFramePr>
            <a:graphicFrameLocks noGrp="1"/>
          </p:cNvGraphicFramePr>
          <p:nvPr/>
        </p:nvGraphicFramePr>
        <p:xfrm>
          <a:off x="180975" y="1125538"/>
          <a:ext cx="8783638" cy="5173662"/>
        </p:xfrm>
        <a:graphic>
          <a:graphicData uri="http://schemas.openxmlformats.org/drawingml/2006/table">
            <a:tbl>
              <a:tblPr/>
              <a:tblGrid>
                <a:gridCol w="1963738"/>
                <a:gridCol w="3716337"/>
                <a:gridCol w="3103563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TV shows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Sally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LinHui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2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8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微软雅黑" pitchFamily="34" charset="-122"/>
                        <a:sym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539750" y="5084763"/>
            <a:ext cx="2447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endParaRPr lang="zh-CN" altLang="en-US" sz="2400">
              <a:solidFill>
                <a:srgbClr val="CC0000"/>
              </a:solidFill>
            </a:endParaRPr>
          </a:p>
        </p:txBody>
      </p:sp>
      <p:sp>
        <p:nvSpPr>
          <p:cNvPr id="24609" name="Text Box 33"/>
          <p:cNvSpPr txBox="1">
            <a:spLocks noChangeArrowheads="1"/>
          </p:cNvSpPr>
          <p:nvPr/>
        </p:nvSpPr>
        <p:spPr bwMode="auto">
          <a:xfrm>
            <a:off x="2914650" y="1701800"/>
            <a:ext cx="21605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esn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’t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like</a:t>
            </a:r>
            <a:endParaRPr lang="en-US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10" name="Text Box 34"/>
          <p:cNvSpPr txBox="1">
            <a:spLocks noChangeArrowheads="1"/>
          </p:cNvSpPr>
          <p:nvPr/>
        </p:nvSpPr>
        <p:spPr bwMode="auto">
          <a:xfrm>
            <a:off x="2827338" y="2638425"/>
            <a:ext cx="12874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like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to</a:t>
            </a:r>
          </a:p>
        </p:txBody>
      </p:sp>
      <p:sp>
        <p:nvSpPr>
          <p:cNvPr id="24611" name="Text Box 35"/>
          <p:cNvSpPr txBox="1">
            <a:spLocks noChangeArrowheads="1"/>
          </p:cNvSpPr>
          <p:nvPr/>
        </p:nvSpPr>
        <p:spPr bwMode="auto">
          <a:xfrm>
            <a:off x="2701925" y="5878513"/>
            <a:ext cx="12747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love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s</a:t>
            </a:r>
            <a:endParaRPr lang="en-US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612" name="Text Box 36"/>
          <p:cNvSpPr txBox="1">
            <a:spLocks noChangeArrowheads="1"/>
          </p:cNvSpPr>
          <p:nvPr/>
        </p:nvSpPr>
        <p:spPr bwMode="auto">
          <a:xfrm>
            <a:off x="215900" y="544513"/>
            <a:ext cx="8964613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What 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does</a:t>
            </a:r>
            <a:r>
              <a:rPr lang="en-US" sz="320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200">
                <a:latin typeface="Times New Roman" pitchFamily="18" charset="0"/>
              </a:rPr>
              <a:t>Sally or LinHui think of the TV shows</a:t>
            </a:r>
            <a:r>
              <a:rPr lang="en-US" sz="3600">
                <a:latin typeface="Times New Roman" pitchFamily="18" charset="0"/>
              </a:rPr>
              <a:t> ?</a:t>
            </a:r>
          </a:p>
        </p:txBody>
      </p:sp>
      <p:pic>
        <p:nvPicPr>
          <p:cNvPr id="24613" name="1.mp3" descr="1">
            <a:hlinkClick r:id="" action="ppaction://media"/>
          </p:cNvPr>
          <p:cNvPicPr>
            <a:picLocks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47625"/>
            <a:ext cx="56356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14" name="Text Box 38"/>
          <p:cNvSpPr txBox="1">
            <a:spLocks noChangeArrowheads="1"/>
          </p:cNvSpPr>
          <p:nvPr/>
        </p:nvSpPr>
        <p:spPr bwMode="auto">
          <a:xfrm>
            <a:off x="3475038" y="4808538"/>
            <a:ext cx="19256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latin typeface="Times New Roman" pitchFamily="18" charset="0"/>
              </a:rPr>
              <a:t>educational</a:t>
            </a:r>
          </a:p>
        </p:txBody>
      </p:sp>
      <p:sp>
        <p:nvSpPr>
          <p:cNvPr id="24615" name="Rectangle 4"/>
          <p:cNvSpPr>
            <a:spLocks noChangeArrowheads="1"/>
          </p:cNvSpPr>
          <p:nvPr/>
        </p:nvSpPr>
        <p:spPr bwMode="auto">
          <a:xfrm>
            <a:off x="825500" y="31750"/>
            <a:ext cx="4832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Listen</a:t>
            </a:r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 again</a:t>
            </a:r>
            <a:r>
              <a:rPr lang="en-US" sz="32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nd</a:t>
            </a:r>
            <a:r>
              <a:rPr lang="en-US" sz="32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c</a:t>
            </a:r>
            <a:r>
              <a:rPr lang="en-US" sz="32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omplete.</a:t>
            </a:r>
          </a:p>
        </p:txBody>
      </p:sp>
      <p:sp>
        <p:nvSpPr>
          <p:cNvPr id="24616" name="Oval 40"/>
          <p:cNvSpPr>
            <a:spLocks noChangeArrowheads="1"/>
          </p:cNvSpPr>
          <p:nvPr/>
        </p:nvSpPr>
        <p:spPr bwMode="auto">
          <a:xfrm>
            <a:off x="180975" y="85725"/>
            <a:ext cx="641350" cy="577850"/>
          </a:xfrm>
          <a:prstGeom prst="ellipse">
            <a:avLst/>
          </a:prstGeom>
          <a:solidFill>
            <a:srgbClr val="FF9933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2b</a:t>
            </a:r>
            <a:endParaRPr lang="zh-CN" altLang="en-US"/>
          </a:p>
        </p:txBody>
      </p:sp>
      <p:pic>
        <p:nvPicPr>
          <p:cNvPr id="24617" name="2.mp3" descr="2">
            <a:hlinkClick r:id="" action="ppaction://media"/>
          </p:cNvPr>
          <p:cNvPicPr>
            <a:picLocks noChangeAspect="1" noChangeArrowheads="1"/>
          </p:cNvPicPr>
          <p:nvPr>
            <a:audi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413" y="31750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18" name="3.mp3" descr="3">
            <a:hlinkClick r:id="" action="ppaction://media"/>
          </p:cNvPr>
          <p:cNvPicPr>
            <a:picLocks noChangeAspect="1" noChangeArrowheads="1"/>
          </p:cNvPicPr>
          <p:nvPr>
            <a:audioFile r:link="rId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47625"/>
            <a:ext cx="560388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619" name="Group 43"/>
          <p:cNvGrpSpPr>
            <a:grpSpLocks/>
          </p:cNvGrpSpPr>
          <p:nvPr/>
        </p:nvGrpSpPr>
        <p:grpSpPr bwMode="auto">
          <a:xfrm>
            <a:off x="320675" y="1595438"/>
            <a:ext cx="11014075" cy="2954337"/>
            <a:chOff x="0" y="0"/>
            <a:chExt cx="17344" cy="4652"/>
          </a:xfrm>
        </p:grpSpPr>
        <p:sp>
          <p:nvSpPr>
            <p:cNvPr id="24620" name="Text Box 44"/>
            <p:cNvSpPr txBox="1">
              <a:spLocks noChangeArrowheads="1"/>
            </p:cNvSpPr>
            <p:nvPr/>
          </p:nvSpPr>
          <p:spPr bwMode="auto">
            <a:xfrm>
              <a:off x="2892" y="195"/>
              <a:ext cx="4892" cy="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She _____________</a:t>
              </a:r>
            </a:p>
            <a:p>
              <a:r>
                <a:rPr lang="zh-CN" altLang="zh-CN" sz="2800">
                  <a:latin typeface="Times New Roman" pitchFamily="18" charset="0"/>
                </a:rPr>
                <a:t>sitcoms.</a:t>
              </a:r>
            </a:p>
          </p:txBody>
        </p:sp>
        <p:sp>
          <p:nvSpPr>
            <p:cNvPr id="24621" name="Text Box 45"/>
            <p:cNvSpPr txBox="1">
              <a:spLocks noChangeArrowheads="1"/>
            </p:cNvSpPr>
            <p:nvPr/>
          </p:nvSpPr>
          <p:spPr bwMode="auto">
            <a:xfrm>
              <a:off x="8692" y="0"/>
              <a:ext cx="8653" cy="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She's watching a </a:t>
              </a:r>
            </a:p>
            <a:p>
              <a:r>
                <a:rPr lang="zh-CN" altLang="zh-CN" sz="2800">
                  <a:latin typeface="Times New Roman" pitchFamily="18" charset="0"/>
                </a:rPr>
                <a:t>really funny sitcom.</a:t>
              </a:r>
            </a:p>
          </p:txBody>
        </p:sp>
        <p:sp>
          <p:nvSpPr>
            <p:cNvPr id="24622" name="Text Box 46"/>
            <p:cNvSpPr txBox="1">
              <a:spLocks noChangeArrowheads="1"/>
            </p:cNvSpPr>
            <p:nvPr/>
          </p:nvSpPr>
          <p:spPr bwMode="auto">
            <a:xfrm>
              <a:off x="260" y="339"/>
              <a:ext cx="2090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Sitcoms</a:t>
              </a:r>
            </a:p>
          </p:txBody>
        </p:sp>
        <p:sp>
          <p:nvSpPr>
            <p:cNvPr id="24623" name="Text Box 47"/>
            <p:cNvSpPr txBox="1">
              <a:spLocks noChangeArrowheads="1"/>
            </p:cNvSpPr>
            <p:nvPr/>
          </p:nvSpPr>
          <p:spPr bwMode="auto">
            <a:xfrm>
              <a:off x="337" y="1921"/>
              <a:ext cx="1563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News</a:t>
              </a:r>
            </a:p>
          </p:txBody>
        </p:sp>
        <p:sp>
          <p:nvSpPr>
            <p:cNvPr id="24624" name="Text Box 48"/>
            <p:cNvSpPr txBox="1">
              <a:spLocks noChangeArrowheads="1"/>
            </p:cNvSpPr>
            <p:nvPr/>
          </p:nvSpPr>
          <p:spPr bwMode="auto">
            <a:xfrm>
              <a:off x="2897" y="1582"/>
              <a:ext cx="4703" cy="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She _______ watch</a:t>
              </a:r>
            </a:p>
            <a:p>
              <a:r>
                <a:rPr lang="zh-CN" altLang="zh-CN" sz="2800">
                  <a:latin typeface="Times New Roman" pitchFamily="18" charset="0"/>
                </a:rPr>
                <a:t>the news.</a:t>
              </a:r>
            </a:p>
          </p:txBody>
        </p:sp>
        <p:sp>
          <p:nvSpPr>
            <p:cNvPr id="24625" name="Text Box 49"/>
            <p:cNvSpPr txBox="1">
              <a:spLocks noChangeArrowheads="1"/>
            </p:cNvSpPr>
            <p:nvPr/>
          </p:nvSpPr>
          <p:spPr bwMode="auto">
            <a:xfrm>
              <a:off x="0" y="3277"/>
              <a:ext cx="2853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Talk shows</a:t>
              </a:r>
            </a:p>
          </p:txBody>
        </p:sp>
        <p:sp>
          <p:nvSpPr>
            <p:cNvPr id="24626" name="Text Box 50"/>
            <p:cNvSpPr txBox="1">
              <a:spLocks noChangeArrowheads="1"/>
            </p:cNvSpPr>
            <p:nvPr/>
          </p:nvSpPr>
          <p:spPr bwMode="auto">
            <a:xfrm>
              <a:off x="2780" y="3164"/>
              <a:ext cx="5195" cy="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atin typeface="Times New Roman" pitchFamily="18" charset="0"/>
                </a:rPr>
                <a:t>She like</a:t>
              </a:r>
              <a:r>
                <a:rPr lang="zh-CN" altLang="en-US" sz="2800">
                  <a:solidFill>
                    <a:srgbClr val="FF0000"/>
                  </a:solidFill>
                  <a:latin typeface="Times New Roman" pitchFamily="18" charset="0"/>
                </a:rPr>
                <a:t>s </a:t>
              </a:r>
              <a:r>
                <a:rPr lang="zh-CN" altLang="en-US" sz="2800">
                  <a:latin typeface="Times New Roman" pitchFamily="18" charset="0"/>
                </a:rPr>
                <a:t>to watch the</a:t>
              </a:r>
            </a:p>
            <a:p>
              <a:r>
                <a:rPr lang="zh-CN" altLang="en-US" sz="2800">
                  <a:latin typeface="Times New Roman" pitchFamily="18" charset="0"/>
                </a:rPr>
                <a:t>talk shows.</a:t>
              </a:r>
            </a:p>
          </p:txBody>
        </p:sp>
      </p:grpSp>
      <p:grpSp>
        <p:nvGrpSpPr>
          <p:cNvPr id="24627" name="Group 51"/>
          <p:cNvGrpSpPr>
            <a:grpSpLocks/>
          </p:cNvGrpSpPr>
          <p:nvPr/>
        </p:nvGrpSpPr>
        <p:grpSpPr bwMode="auto">
          <a:xfrm>
            <a:off x="153988" y="4394200"/>
            <a:ext cx="5389562" cy="1371600"/>
            <a:chOff x="0" y="0"/>
            <a:chExt cx="8487" cy="2160"/>
          </a:xfrm>
        </p:grpSpPr>
        <p:sp>
          <p:nvSpPr>
            <p:cNvPr id="24628" name="Text Box 52"/>
            <p:cNvSpPr txBox="1">
              <a:spLocks noChangeArrowheads="1"/>
            </p:cNvSpPr>
            <p:nvPr/>
          </p:nvSpPr>
          <p:spPr bwMode="auto">
            <a:xfrm>
              <a:off x="0" y="678"/>
              <a:ext cx="3163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Game shows</a:t>
              </a:r>
            </a:p>
          </p:txBody>
        </p:sp>
        <p:sp>
          <p:nvSpPr>
            <p:cNvPr id="24629" name="Text Box 53"/>
            <p:cNvSpPr txBox="1">
              <a:spLocks noChangeArrowheads="1"/>
            </p:cNvSpPr>
            <p:nvPr/>
          </p:nvSpPr>
          <p:spPr bwMode="auto">
            <a:xfrm>
              <a:off x="2963" y="0"/>
              <a:ext cx="5525" cy="2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She think</a:t>
              </a:r>
              <a:r>
                <a:rPr lang="zh-CN" altLang="zh-CN" sz="2800">
                  <a:solidFill>
                    <a:srgbClr val="FF0000"/>
                  </a:solidFill>
                  <a:latin typeface="Times New Roman" pitchFamily="18" charset="0"/>
                </a:rPr>
                <a:t>s </a:t>
              </a:r>
              <a:r>
                <a:rPr lang="zh-CN" altLang="zh-CN" sz="2800">
                  <a:latin typeface="Times New Roman" pitchFamily="18" charset="0"/>
                </a:rPr>
                <a:t>game shows</a:t>
              </a:r>
            </a:p>
            <a:p>
              <a:r>
                <a:rPr lang="zh-CN" altLang="zh-CN" sz="2800">
                  <a:latin typeface="Times New Roman" pitchFamily="18" charset="0"/>
                </a:rPr>
                <a:t> are more __________ </a:t>
              </a:r>
            </a:p>
            <a:p>
              <a:r>
                <a:rPr lang="zh-CN" altLang="zh-CN" sz="2800">
                  <a:latin typeface="Times New Roman" pitchFamily="18" charset="0"/>
                </a:rPr>
                <a:t> than sitcoms.  </a:t>
              </a:r>
            </a:p>
          </p:txBody>
        </p:sp>
      </p:grpSp>
      <p:grpSp>
        <p:nvGrpSpPr>
          <p:cNvPr id="24630" name="Group 54"/>
          <p:cNvGrpSpPr>
            <a:grpSpLocks/>
          </p:cNvGrpSpPr>
          <p:nvPr/>
        </p:nvGrpSpPr>
        <p:grpSpPr bwMode="auto">
          <a:xfrm>
            <a:off x="173038" y="5757863"/>
            <a:ext cx="5678487" cy="588962"/>
            <a:chOff x="0" y="0"/>
            <a:chExt cx="8942" cy="929"/>
          </a:xfrm>
        </p:grpSpPr>
        <p:sp>
          <p:nvSpPr>
            <p:cNvPr id="24631" name="Text Box 55"/>
            <p:cNvSpPr txBox="1">
              <a:spLocks noChangeArrowheads="1"/>
            </p:cNvSpPr>
            <p:nvPr/>
          </p:nvSpPr>
          <p:spPr bwMode="auto">
            <a:xfrm>
              <a:off x="0" y="0"/>
              <a:ext cx="3008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Soap operas</a:t>
              </a:r>
            </a:p>
          </p:txBody>
        </p:sp>
        <p:sp>
          <p:nvSpPr>
            <p:cNvPr id="24632" name="Text Box 56"/>
            <p:cNvSpPr txBox="1">
              <a:spLocks noChangeArrowheads="1"/>
            </p:cNvSpPr>
            <p:nvPr/>
          </p:nvSpPr>
          <p:spPr bwMode="auto">
            <a:xfrm>
              <a:off x="3108" y="113"/>
              <a:ext cx="5835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>
                  <a:latin typeface="Times New Roman" pitchFamily="18" charset="0"/>
                </a:rPr>
                <a:t>She ____watching them.</a:t>
              </a:r>
            </a:p>
          </p:txBody>
        </p:sp>
      </p:grpSp>
      <p:sp>
        <p:nvSpPr>
          <p:cNvPr id="24633" name="Line 57"/>
          <p:cNvSpPr>
            <a:spLocks noChangeShapeType="1"/>
          </p:cNvSpPr>
          <p:nvPr/>
        </p:nvSpPr>
        <p:spPr bwMode="auto">
          <a:xfrm>
            <a:off x="5851525" y="2663825"/>
            <a:ext cx="3113088" cy="881063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34" name="Line 58"/>
          <p:cNvSpPr>
            <a:spLocks noChangeShapeType="1"/>
          </p:cNvSpPr>
          <p:nvPr/>
        </p:nvSpPr>
        <p:spPr bwMode="auto">
          <a:xfrm>
            <a:off x="5851525" y="3605213"/>
            <a:ext cx="3113088" cy="788987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35" name="Line 59"/>
          <p:cNvSpPr>
            <a:spLocks noChangeShapeType="1"/>
          </p:cNvSpPr>
          <p:nvPr/>
        </p:nvSpPr>
        <p:spPr bwMode="auto">
          <a:xfrm>
            <a:off x="5851525" y="4549775"/>
            <a:ext cx="3113088" cy="1208088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36" name="Line 60"/>
          <p:cNvSpPr>
            <a:spLocks noChangeShapeType="1"/>
          </p:cNvSpPr>
          <p:nvPr/>
        </p:nvSpPr>
        <p:spPr bwMode="auto">
          <a:xfrm>
            <a:off x="5851525" y="5829300"/>
            <a:ext cx="3113088" cy="517525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5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613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46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0454" fill="hold"/>
                                        <p:tgtEl>
                                          <p:spTgt spid="246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3"/>
                  </p:tgtEl>
                </p:cond>
              </p:nextCondLst>
            </p:seq>
            <p:audio>
              <p:cMediaNode>
                <p:cTn id="51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617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46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9091" fill="hold"/>
                                        <p:tgtEl>
                                          <p:spTgt spid="246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7"/>
                  </p:tgtEl>
                </p:cond>
              </p:nextCondLst>
            </p:seq>
            <p:audio>
              <p:cMediaNode>
                <p:cTn id="57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618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6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5909" fill="hold"/>
                                        <p:tgtEl>
                                          <p:spTgt spid="246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18"/>
                  </p:tgtEl>
                </p:cond>
              </p:nextCondLst>
            </p:seq>
          </p:childTnLst>
        </p:cTn>
      </p:par>
    </p:tnLst>
    <p:bldLst>
      <p:bldP spid="24609" grpId="0" bldLvl="0" autoUpdateAnimBg="0"/>
      <p:bldP spid="24610" grpId="0" bldLvl="0" autoUpdateAnimBg="0"/>
      <p:bldP spid="24611" grpId="0" bldLvl="0" autoUpdateAnimBg="0"/>
      <p:bldP spid="24614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107950" y="1084263"/>
            <a:ext cx="885825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5000"/>
              </a:lnSpc>
            </a:pP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1. Sally likes to watch</a:t>
            </a:r>
            <a:r>
              <a:rPr lang="zh-CN" altLang="en-US" sz="3200">
                <a:solidFill>
                  <a:srgbClr val="080808"/>
                </a:solidFill>
                <a:latin typeface="Times New Roman" pitchFamily="18" charset="0"/>
              </a:rPr>
              <a:t> the ______or __________</a:t>
            </a: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.       </a:t>
            </a:r>
            <a:endParaRPr lang="en-US" sz="3200">
              <a:solidFill>
                <a:srgbClr val="080808"/>
              </a:solidFill>
            </a:endParaRPr>
          </a:p>
          <a:p>
            <a:pPr>
              <a:lnSpc>
                <a:spcPct val="135000"/>
              </a:lnSpc>
            </a:pP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2. Lin Hui thinks she can learn</a:t>
            </a:r>
            <a:r>
              <a:rPr lang="zh-CN" altLang="en-US" sz="3200">
                <a:solidFill>
                  <a:srgbClr val="080808"/>
                </a:solidFill>
                <a:latin typeface="Times New Roman" pitchFamily="18" charset="0"/>
              </a:rPr>
              <a:t> some great______  </a:t>
            </a: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from sitcoms.</a:t>
            </a:r>
            <a:endParaRPr lang="en-US" sz="3200">
              <a:solidFill>
                <a:srgbClr val="080808"/>
              </a:solidFill>
            </a:endParaRPr>
          </a:p>
          <a:p>
            <a:pPr>
              <a:lnSpc>
                <a:spcPct val="135000"/>
              </a:lnSpc>
            </a:pP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3. Sally thinks </a:t>
            </a:r>
            <a:r>
              <a:rPr lang="zh-CN" altLang="en-US" sz="3200">
                <a:solidFill>
                  <a:srgbClr val="080808"/>
                </a:solidFill>
                <a:latin typeface="Times New Roman" pitchFamily="18" charset="0"/>
              </a:rPr>
              <a:t>____________</a:t>
            </a: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are more educational than sitcoms.</a:t>
            </a:r>
            <a:endParaRPr lang="en-US" sz="3200">
              <a:solidFill>
                <a:srgbClr val="080808"/>
              </a:solidFill>
            </a:endParaRPr>
          </a:p>
          <a:p>
            <a:pPr>
              <a:lnSpc>
                <a:spcPct val="135000"/>
              </a:lnSpc>
              <a:buFont typeface="Arial" pitchFamily="34" charset="0"/>
              <a:buAutoNum type="arabicPeriod" startAt="4"/>
            </a:pP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Sally loves </a:t>
            </a:r>
            <a:r>
              <a:rPr lang="zh-CN" altLang="en-US" sz="3200">
                <a:solidFill>
                  <a:srgbClr val="080808"/>
                </a:solidFill>
                <a:latin typeface="Times New Roman" pitchFamily="18" charset="0"/>
              </a:rPr>
              <a:t>_______________</a:t>
            </a: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. She plans to watch Days</a:t>
            </a:r>
            <a:r>
              <a:rPr lang="zh-CN" altLang="en-US" sz="3200">
                <a:solidFill>
                  <a:srgbClr val="080808"/>
                </a:solidFill>
                <a:latin typeface="Times New Roman" pitchFamily="18" charset="0"/>
              </a:rPr>
              <a:t> </a:t>
            </a: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of Our Past </a:t>
            </a:r>
            <a:r>
              <a:rPr lang="zh-CN" altLang="en-US" sz="3200">
                <a:solidFill>
                  <a:srgbClr val="080808"/>
                </a:solidFill>
                <a:latin typeface="Times New Roman" pitchFamily="18" charset="0"/>
              </a:rPr>
              <a:t>__________</a:t>
            </a:r>
            <a:r>
              <a:rPr lang="en-US" sz="320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35000"/>
              </a:lnSpc>
            </a:pPr>
            <a:endParaRPr lang="en-US">
              <a:solidFill>
                <a:srgbClr val="080808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7091363" y="1905000"/>
            <a:ext cx="1366837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jokes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686050" y="3225800"/>
            <a:ext cx="2249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game shows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822575" y="4514850"/>
            <a:ext cx="22272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soap operas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644900" y="5207000"/>
            <a:ext cx="1422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tonight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540250" y="1260475"/>
            <a:ext cx="1041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news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6203950" y="1236663"/>
            <a:ext cx="20002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talk shows</a:t>
            </a:r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180975" y="157163"/>
            <a:ext cx="641350" cy="577850"/>
          </a:xfrm>
          <a:prstGeom prst="ellipse">
            <a:avLst/>
          </a:prstGeom>
          <a:solidFill>
            <a:srgbClr val="FF9933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2b</a:t>
            </a:r>
            <a:endParaRPr lang="zh-CN" altLang="en-US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782638" y="130175"/>
            <a:ext cx="442753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 Complete the sentences.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ldLvl="0" autoUpdateAnimBg="0"/>
      <p:bldP spid="25604" grpId="0" bldLvl="0" autoUpdateAnimBg="0"/>
      <p:bldP spid="25605" grpId="0" bldLvl="0" autoUpdateAnimBg="0"/>
      <p:bldP spid="25606" grpId="0" bldLvl="0" autoUpdateAnimBg="0"/>
      <p:bldP spid="25607" grpId="0" bldLvl="0" autoUpdateAnimBg="0"/>
      <p:bldP spid="25608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3"/>
          <p:cNvSpPr>
            <a:spLocks noChangeArrowheads="1" noChangeShapeType="1" noTextEdit="1"/>
          </p:cNvSpPr>
          <p:nvPr/>
        </p:nvSpPr>
        <p:spPr bwMode="auto">
          <a:xfrm>
            <a:off x="185738" y="117475"/>
            <a:ext cx="3106737" cy="476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Summary.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0" y="2695575"/>
            <a:ext cx="1649413" cy="1368425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>
                <a:latin typeface="Times New Roman" pitchFamily="18" charset="0"/>
              </a:rPr>
              <a:t>TVshows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1477963" y="4065588"/>
            <a:ext cx="846137" cy="973137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341563" y="838200"/>
            <a:ext cx="2806700" cy="1163638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>
                <a:latin typeface="Times New Roman" pitchFamily="18" charset="0"/>
              </a:rPr>
              <a:t>What do you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plan</a:t>
            </a:r>
            <a:r>
              <a:rPr lang="zh-CN" altLang="en-US" sz="3200">
                <a:latin typeface="Times New Roman" pitchFamily="18" charset="0"/>
              </a:rPr>
              <a:t> ...            ?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203575" y="1457325"/>
            <a:ext cx="1571625" cy="577850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to watch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324100" y="2097088"/>
            <a:ext cx="2598738" cy="106680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What do you</a:t>
            </a:r>
          </a:p>
          <a:p>
            <a:r>
              <a:rPr lang="zh-CN" altLang="en-US" sz="3200">
                <a:latin typeface="Times New Roman" pitchFamily="18" charset="0"/>
              </a:rPr>
              <a:t>                     ? 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2381250" y="2574925"/>
            <a:ext cx="1863725" cy="579438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think of ...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601913" y="3351213"/>
            <a:ext cx="3159125" cy="106680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Why do you </a:t>
            </a:r>
          </a:p>
          <a:p>
            <a:r>
              <a:rPr lang="zh-CN" altLang="en-US" sz="3200">
                <a:latin typeface="Times New Roman" pitchFamily="18" charset="0"/>
              </a:rPr>
              <a:t>                   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2335213" y="4748213"/>
            <a:ext cx="3138487" cy="106680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What can you</a:t>
            </a:r>
          </a:p>
          <a:p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expect</a:t>
            </a:r>
            <a:r>
              <a:rPr lang="zh-CN" altLang="en-US" sz="3200">
                <a:latin typeface="Times New Roman" pitchFamily="18" charset="0"/>
              </a:rPr>
              <a:t>               ?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544888" y="5229225"/>
            <a:ext cx="1412875" cy="579438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to learn</a:t>
            </a: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5149850" y="1409700"/>
            <a:ext cx="936625" cy="0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AutoShape 13"/>
          <p:cNvSpPr>
            <a:spLocks noChangeArrowheads="1"/>
          </p:cNvSpPr>
          <p:nvPr/>
        </p:nvSpPr>
        <p:spPr bwMode="auto">
          <a:xfrm>
            <a:off x="6083300" y="631825"/>
            <a:ext cx="2089150" cy="109220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sitcom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game show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...</a:t>
            </a: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6038850" y="1962150"/>
            <a:ext cx="2157413" cy="1136650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love</a:t>
            </a:r>
          </a:p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like</a:t>
            </a:r>
          </a:p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...</a:t>
            </a:r>
          </a:p>
        </p:txBody>
      </p:sp>
      <p:sp>
        <p:nvSpPr>
          <p:cNvPr id="26639" name="AutoShape 15"/>
          <p:cNvSpPr>
            <a:spLocks noChangeArrowheads="1"/>
          </p:cNvSpPr>
          <p:nvPr/>
        </p:nvSpPr>
        <p:spPr bwMode="auto">
          <a:xfrm>
            <a:off x="6375400" y="3305175"/>
            <a:ext cx="2159000" cy="1204913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funny</a:t>
            </a:r>
          </a:p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interesting</a:t>
            </a:r>
          </a:p>
          <a:p>
            <a:pPr algn="ctr">
              <a:lnSpc>
                <a:spcPct val="60000"/>
              </a:lnSpc>
            </a:pPr>
            <a:r>
              <a:rPr lang="zh-CN" altLang="en-US" sz="3200">
                <a:latin typeface="Times New Roman" pitchFamily="18" charset="0"/>
              </a:rPr>
              <a:t>...</a:t>
            </a: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6013450" y="4657725"/>
            <a:ext cx="3024188" cy="13684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65000"/>
              </a:lnSpc>
            </a:pPr>
            <a:r>
              <a:rPr lang="zh-CN" altLang="en-US" sz="3200">
                <a:latin typeface="Times New Roman" pitchFamily="18" charset="0"/>
              </a:rPr>
              <a:t>learn some jokes</a:t>
            </a:r>
          </a:p>
          <a:p>
            <a:pPr algn="ctr">
              <a:lnSpc>
                <a:spcPct val="65000"/>
              </a:lnSpc>
            </a:pPr>
            <a:r>
              <a:rPr lang="zh-CN" altLang="en-US" sz="3200">
                <a:latin typeface="Times New Roman" pitchFamily="18" charset="0"/>
              </a:rPr>
              <a:t>guess the answers</a:t>
            </a:r>
          </a:p>
          <a:p>
            <a:pPr algn="ctr">
              <a:lnSpc>
                <a:spcPct val="65000"/>
              </a:lnSpc>
            </a:pPr>
            <a:r>
              <a:rPr lang="zh-CN" altLang="en-US" sz="3200">
                <a:latin typeface="Times New Roman" pitchFamily="18" charset="0"/>
              </a:rPr>
              <a:t>...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2611438" y="3921125"/>
            <a:ext cx="3149600" cy="579438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 like watching...?</a:t>
            </a: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4935538" y="2552700"/>
            <a:ext cx="1077912" cy="0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5761038" y="4016375"/>
            <a:ext cx="615950" cy="0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>
            <a:off x="5473700" y="5308600"/>
            <a:ext cx="539750" cy="0"/>
          </a:xfrm>
          <a:prstGeom prst="line">
            <a:avLst/>
          </a:prstGeom>
          <a:noFill/>
          <a:ln w="381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5" name="WordArt 3"/>
          <p:cNvSpPr>
            <a:spLocks noChangeArrowheads="1" noChangeShapeType="1" noTextEdit="1"/>
          </p:cNvSpPr>
          <p:nvPr/>
        </p:nvSpPr>
        <p:spPr bwMode="auto">
          <a:xfrm>
            <a:off x="185738" y="117475"/>
            <a:ext cx="3106737" cy="476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Grammar Focus.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5473700" y="765175"/>
            <a:ext cx="3354388" cy="106680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Do you </a:t>
            </a:r>
          </a:p>
          <a:p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want</a:t>
            </a:r>
            <a:r>
              <a:rPr lang="zh-CN" altLang="en-US" sz="3200">
                <a:latin typeface="Times New Roman" pitchFamily="18" charset="0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to watch</a:t>
            </a:r>
            <a:r>
              <a:rPr lang="zh-CN" altLang="en-US" sz="3200">
                <a:latin typeface="Times New Roman" pitchFamily="18" charset="0"/>
              </a:rPr>
              <a:t> TV?</a:t>
            </a:r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5932488" y="4773613"/>
            <a:ext cx="3149600" cy="1066800"/>
          </a:xfrm>
          <a:prstGeom prst="rect">
            <a:avLst/>
          </a:prstGeom>
          <a:solidFill>
            <a:srgbClr val="CC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I 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hope</a:t>
            </a:r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</a:rPr>
              <a:t>to find out</a:t>
            </a:r>
            <a:r>
              <a:rPr lang="zh-CN" altLang="en-US" sz="3200">
                <a:latin typeface="Times New Roman" pitchFamily="18" charset="0"/>
              </a:rPr>
              <a:t> </a:t>
            </a:r>
          </a:p>
          <a:p>
            <a:r>
              <a:rPr lang="zh-CN" altLang="en-US" sz="3200">
                <a:latin typeface="Times New Roman" pitchFamily="18" charset="0"/>
              </a:rPr>
              <a:t>what's going on. </a:t>
            </a:r>
          </a:p>
        </p:txBody>
      </p:sp>
      <p:grpSp>
        <p:nvGrpSpPr>
          <p:cNvPr id="26648" name="Group 24"/>
          <p:cNvGrpSpPr>
            <a:grpSpLocks noChangeAspect="1"/>
          </p:cNvGrpSpPr>
          <p:nvPr/>
        </p:nvGrpSpPr>
        <p:grpSpPr bwMode="auto">
          <a:xfrm>
            <a:off x="2862263" y="1762125"/>
            <a:ext cx="4200525" cy="2970213"/>
            <a:chOff x="0" y="0"/>
            <a:chExt cx="6615" cy="4678"/>
          </a:xfrm>
        </p:grpSpPr>
        <p:pic>
          <p:nvPicPr>
            <p:cNvPr id="26649" name="Picture 14" descr="gif0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301644">
              <a:off x="5456" y="590"/>
              <a:ext cx="1633" cy="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6650" name="Picture 8" descr="gif0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262336">
              <a:off x="0" y="3707"/>
              <a:ext cx="1764" cy="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6651" name="Picture 11" descr="gif0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322150">
              <a:off x="5516" y="3580"/>
              <a:ext cx="1673" cy="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6652" name="Picture 9" descr="gif0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940304">
              <a:off x="117" y="707"/>
              <a:ext cx="1609" cy="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300038" y="5473700"/>
            <a:ext cx="870743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2.She plans ________( watch ) talent shows tonight.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330200" y="4510088"/>
            <a:ext cx="89550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1.I expect ________(learn ) some jokes from sitcoms.</a:t>
            </a:r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2316163" y="5546725"/>
            <a:ext cx="1660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to watch</a:t>
            </a:r>
          </a:p>
        </p:txBody>
      </p: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2019300" y="4559300"/>
            <a:ext cx="15271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to learn</a:t>
            </a:r>
          </a:p>
        </p:txBody>
      </p:sp>
      <p:sp>
        <p:nvSpPr>
          <p:cNvPr id="26657" name="Oval 33"/>
          <p:cNvSpPr>
            <a:spLocks noChangeArrowheads="1"/>
          </p:cNvSpPr>
          <p:nvPr/>
        </p:nvSpPr>
        <p:spPr bwMode="auto">
          <a:xfrm>
            <a:off x="2028825" y="2624138"/>
            <a:ext cx="6505575" cy="1220787"/>
          </a:xfrm>
          <a:prstGeom prst="ellipse">
            <a:avLst/>
          </a:prstGeom>
          <a:solidFill>
            <a:srgbClr val="FF99CC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>
                <a:latin typeface="Times New Roman" pitchFamily="18" charset="0"/>
                <a:cs typeface="Times New Roman" pitchFamily="18" charset="0"/>
              </a:rPr>
              <a:t>want / plan / hope /expect</a:t>
            </a:r>
            <a:r>
              <a:rPr lang="zh-CN" altLang="en-US" sz="3200">
                <a:latin typeface="Times New Roman" pitchFamily="18" charset="0"/>
              </a:rPr>
              <a:t>/...</a:t>
            </a:r>
            <a:r>
              <a:rPr lang="zh-CN" altLang="en-US" sz="3200">
                <a:latin typeface="Times New Roman" pitchFamily="18" charset="0"/>
                <a:cs typeface="Times New Roman" pitchFamily="18" charset="0"/>
              </a:rPr>
              <a:t> + to do</a:t>
            </a:r>
          </a:p>
          <a:p>
            <a:pPr algn="ctr"/>
            <a:r>
              <a:rPr lang="zh-CN" altLang="en-US" sz="3200">
                <a:latin typeface="Times New Roman" pitchFamily="18" charset="0"/>
                <a:cs typeface="Times New Roman" pitchFamily="18" charset="0"/>
              </a:rPr>
              <a:t>   (to do 动词不定式作宾语）</a:t>
            </a:r>
          </a:p>
        </p:txBody>
      </p:sp>
      <p:grpSp>
        <p:nvGrpSpPr>
          <p:cNvPr id="26658" name="Group 34"/>
          <p:cNvGrpSpPr>
            <a:grpSpLocks/>
          </p:cNvGrpSpPr>
          <p:nvPr/>
        </p:nvGrpSpPr>
        <p:grpSpPr bwMode="auto">
          <a:xfrm>
            <a:off x="1370013" y="1579563"/>
            <a:ext cx="971550" cy="1116012"/>
            <a:chOff x="0" y="0"/>
            <a:chExt cx="1529" cy="1756"/>
          </a:xfrm>
        </p:grpSpPr>
        <p:sp>
          <p:nvSpPr>
            <p:cNvPr id="26659" name="Line 35"/>
            <p:cNvSpPr>
              <a:spLocks noChangeShapeType="1"/>
            </p:cNvSpPr>
            <p:nvPr/>
          </p:nvSpPr>
          <p:spPr bwMode="auto">
            <a:xfrm flipV="1">
              <a:off x="167" y="0"/>
              <a:ext cx="1363" cy="1757"/>
            </a:xfrm>
            <a:prstGeom prst="line">
              <a:avLst/>
            </a:pr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0" name="Text Box 36"/>
            <p:cNvSpPr txBox="1">
              <a:spLocks noChangeArrowheads="1"/>
            </p:cNvSpPr>
            <p:nvPr/>
          </p:nvSpPr>
          <p:spPr bwMode="auto">
            <a:xfrm rot="18720000">
              <a:off x="-364" y="364"/>
              <a:ext cx="1640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>
                  <a:latin typeface="Times New Roman" pitchFamily="18" charset="0"/>
                </a:rPr>
                <a:t>plans</a:t>
              </a:r>
            </a:p>
          </p:txBody>
        </p:sp>
      </p:grpSp>
      <p:grpSp>
        <p:nvGrpSpPr>
          <p:cNvPr id="26661" name="Group 37"/>
          <p:cNvGrpSpPr>
            <a:grpSpLocks/>
          </p:cNvGrpSpPr>
          <p:nvPr/>
        </p:nvGrpSpPr>
        <p:grpSpPr bwMode="auto">
          <a:xfrm>
            <a:off x="1435100" y="2484438"/>
            <a:ext cx="931863" cy="609600"/>
            <a:chOff x="0" y="0"/>
            <a:chExt cx="1468" cy="960"/>
          </a:xfrm>
        </p:grpSpPr>
        <p:sp>
          <p:nvSpPr>
            <p:cNvPr id="26662" name="Line 38"/>
            <p:cNvSpPr>
              <a:spLocks noChangeShapeType="1"/>
            </p:cNvSpPr>
            <p:nvPr/>
          </p:nvSpPr>
          <p:spPr bwMode="auto">
            <a:xfrm flipV="1">
              <a:off x="406" y="450"/>
              <a:ext cx="1062" cy="510"/>
            </a:xfrm>
            <a:prstGeom prst="line">
              <a:avLst/>
            </a:pr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Text Box 39"/>
            <p:cNvSpPr txBox="1">
              <a:spLocks noChangeArrowheads="1"/>
            </p:cNvSpPr>
            <p:nvPr/>
          </p:nvSpPr>
          <p:spPr bwMode="auto">
            <a:xfrm rot="20160000">
              <a:off x="0" y="0"/>
              <a:ext cx="1468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atin typeface="Times New Roman" pitchFamily="18" charset="0"/>
                </a:rPr>
                <a:t>Ideas</a:t>
              </a:r>
            </a:p>
          </p:txBody>
        </p:sp>
      </p:grpSp>
      <p:grpSp>
        <p:nvGrpSpPr>
          <p:cNvPr id="26664" name="Group 40"/>
          <p:cNvGrpSpPr>
            <a:grpSpLocks/>
          </p:cNvGrpSpPr>
          <p:nvPr/>
        </p:nvGrpSpPr>
        <p:grpSpPr bwMode="auto">
          <a:xfrm>
            <a:off x="1506538" y="3497263"/>
            <a:ext cx="1357312" cy="566737"/>
            <a:chOff x="0" y="0"/>
            <a:chExt cx="1932" cy="816"/>
          </a:xfrm>
        </p:grpSpPr>
        <p:sp>
          <p:nvSpPr>
            <p:cNvPr id="26665" name="Line 41"/>
            <p:cNvSpPr>
              <a:spLocks noChangeShapeType="1"/>
            </p:cNvSpPr>
            <p:nvPr/>
          </p:nvSpPr>
          <p:spPr bwMode="auto">
            <a:xfrm>
              <a:off x="317" y="476"/>
              <a:ext cx="1062" cy="340"/>
            </a:xfrm>
            <a:prstGeom prst="line">
              <a:avLst/>
            </a:prstGeom>
            <a:noFill/>
            <a:ln w="3810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6" name="Text Box 42"/>
            <p:cNvSpPr txBox="1">
              <a:spLocks noChangeArrowheads="1"/>
            </p:cNvSpPr>
            <p:nvPr/>
          </p:nvSpPr>
          <p:spPr bwMode="auto">
            <a:xfrm rot="660000">
              <a:off x="0" y="0"/>
              <a:ext cx="1933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>
                  <a:latin typeface="Times New Roman" pitchFamily="18" charset="0"/>
                </a:rPr>
                <a:t>Reasons</a:t>
              </a: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6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6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5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8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1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4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7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0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3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6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9" dur="5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2" dur="500"/>
                                        <p:tgtEl>
                                          <p:spTgt spid="26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5" dur="5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8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1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4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7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0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3" presetClass="emph" presetSubtype="2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5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 nodeType="clickPar">
                      <p:stCondLst>
                        <p:cond delay="indefinite"/>
                      </p:stCondLst>
                      <p:childTnLst>
                        <p:par>
                          <p:cTn id="1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9" dur="2000" fill="hold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2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2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 nodeType="clickPar">
                      <p:stCondLst>
                        <p:cond delay="indefinite"/>
                      </p:stCondLst>
                      <p:childTnLst>
                        <p:par>
                          <p:cTn id="2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4" dur="5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 nodeType="clickPar">
                      <p:stCondLst>
                        <p:cond delay="indefinite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228" dur="5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1" dur="500"/>
                                        <p:tgtEl>
                                          <p:spTgt spid="266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" presetClass="exit" presetSubtype="1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234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7" dur="5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0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3" dur="500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6" dur="500"/>
                                        <p:tgtEl>
                                          <p:spTgt spid="266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9" dur="5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 nodeType="clickPar">
                      <p:stCondLst>
                        <p:cond delay="indefinite"/>
                      </p:stCondLst>
                      <p:childTnLst>
                        <p:par>
                          <p:cTn id="2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4" dur="5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 nodeType="clickPar">
                      <p:stCondLst>
                        <p:cond delay="indefinite"/>
                      </p:stCondLst>
                      <p:childTnLst>
                        <p:par>
                          <p:cTn id="2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2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2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 nodeType="clickPar">
                      <p:stCondLst>
                        <p:cond delay="indefinite"/>
                      </p:stCondLst>
                      <p:childTnLst>
                        <p:par>
                          <p:cTn id="2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 nodeType="clickPar">
                      <p:stCondLst>
                        <p:cond delay="indefinite"/>
                      </p:stCondLst>
                      <p:childTnLst>
                        <p:par>
                          <p:cTn id="2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bldLvl="0" animBg="1" autoUpdateAnimBg="0"/>
      <p:bldP spid="26627" grpId="1" bldLvl="0" animBg="1" autoUpdateAnimBg="0"/>
      <p:bldP spid="26628" grpId="0" animBg="1"/>
      <p:bldP spid="26628" grpId="1" animBg="1"/>
      <p:bldP spid="26629" grpId="0" uiExpand="1" build="allAtOnce" bldLvl="0" animBg="1" autoUpdateAnimBg="0"/>
      <p:bldP spid="26629" grpId="1" uiExpand="1" build="allAtOnce" bldLvl="0" animBg="1" autoUpdateAnimBg="0"/>
      <p:bldP spid="26630" grpId="0" bldLvl="0" animBg="1" autoUpdateAnimBg="0"/>
      <p:bldP spid="26630" grpId="1" bldLvl="0" autoUpdateAnimBg="0"/>
      <p:bldP spid="26630" grpId="2" bldLvl="0" autoUpdateAnimBg="0"/>
      <p:bldP spid="26630" grpId="3" bldLvl="0" animBg="1" autoUpdateAnimBg="0"/>
      <p:bldP spid="26630" grpId="4" bldLvl="0" animBg="1" autoUpdateAnimBg="0"/>
      <p:bldP spid="26631" grpId="0" bldLvl="0" animBg="1" autoUpdateAnimBg="0"/>
      <p:bldP spid="26631" grpId="1" bldLvl="0" animBg="1" autoUpdateAnimBg="0"/>
      <p:bldP spid="26632" grpId="0" bldLvl="0" animBg="1" autoUpdateAnimBg="0"/>
      <p:bldP spid="26632" grpId="1" bldLvl="0" animBg="1" autoUpdateAnimBg="0"/>
      <p:bldP spid="26633" grpId="0" bldLvl="0" animBg="1" autoUpdateAnimBg="0"/>
      <p:bldP spid="26633" grpId="1" bldLvl="0" animBg="1" autoUpdateAnimBg="0"/>
      <p:bldP spid="26634" grpId="0" bldLvl="0" animBg="1" autoUpdateAnimBg="0"/>
      <p:bldP spid="26634" grpId="1" bldLvl="0" animBg="1" autoUpdateAnimBg="0"/>
      <p:bldP spid="26635" grpId="0" uiExpand="1" build="allAtOnce" bldLvl="0" animBg="1" autoUpdateAnimBg="0"/>
      <p:bldP spid="26635" grpId="1" build="allAtOnce" bldLvl="0" animBg="1" autoUpdateAnimBg="0"/>
      <p:bldP spid="26636" grpId="0" animBg="1"/>
      <p:bldP spid="26636" grpId="1" animBg="1"/>
      <p:bldP spid="26637" grpId="0" bldLvl="0" animBg="1" autoUpdateAnimBg="0"/>
      <p:bldP spid="26637" grpId="1" bldLvl="0" animBg="1" autoUpdateAnimBg="0"/>
      <p:bldP spid="26638" grpId="0" bldLvl="0" animBg="1" autoUpdateAnimBg="0"/>
      <p:bldP spid="26638" grpId="1" bldLvl="0" animBg="1" autoUpdateAnimBg="0"/>
      <p:bldP spid="26639" grpId="0" bldLvl="0" animBg="1" autoUpdateAnimBg="0"/>
      <p:bldP spid="26639" grpId="1" bldLvl="0" animBg="1" autoUpdateAnimBg="0"/>
      <p:bldP spid="26640" grpId="0" bldLvl="0" animBg="1" autoUpdateAnimBg="0"/>
      <p:bldP spid="26640" grpId="1" bldLvl="0" animBg="1" autoUpdateAnimBg="0"/>
      <p:bldP spid="26641" grpId="0" bldLvl="0" animBg="1" autoUpdateAnimBg="0"/>
      <p:bldP spid="26641" grpId="1" bldLvl="0" animBg="1" autoUpdateAnimBg="0"/>
      <p:bldP spid="26642" grpId="0" animBg="1"/>
      <p:bldP spid="26642" grpId="1" animBg="1"/>
      <p:bldP spid="26643" grpId="0" animBg="1"/>
      <p:bldP spid="26643" grpId="1" animBg="1"/>
      <p:bldP spid="26644" grpId="0" animBg="1"/>
      <p:bldP spid="26644" grpId="1" animBg="1"/>
      <p:bldP spid="26645" grpId="0" animBg="1"/>
      <p:bldP spid="26646" grpId="0" bldLvl="0" animBg="1" autoUpdateAnimBg="0"/>
      <p:bldP spid="26646" grpId="1" bldLvl="0" animBg="1" autoUpdateAnimBg="0"/>
      <p:bldP spid="26647" grpId="0" bldLvl="0" animBg="1" autoUpdateAnimBg="0"/>
      <p:bldP spid="26647" grpId="1" bldLvl="0" animBg="1" autoUpdateAnimBg="0"/>
      <p:bldP spid="26653" grpId="0" bldLvl="0" autoUpdateAnimBg="0"/>
      <p:bldP spid="26654" grpId="0" bldLvl="0" autoUpdateAnimBg="0"/>
      <p:bldP spid="26655" grpId="0" bldLvl="0" autoUpdateAnimBg="0"/>
      <p:bldP spid="26656" grpId="0" bldLvl="0" autoUpdateAnimBg="0"/>
      <p:bldP spid="26657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6"/>
          <p:cNvSpPr>
            <a:spLocks noChangeArrowheads="1" noChangeShapeType="1" noTextEdit="1"/>
          </p:cNvSpPr>
          <p:nvPr/>
        </p:nvSpPr>
        <p:spPr bwMode="auto">
          <a:xfrm>
            <a:off x="42863" y="554038"/>
            <a:ext cx="8994775" cy="21574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ln w="9525" cap="flat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Unit5</a:t>
            </a:r>
          </a:p>
          <a:p>
            <a:pPr algn="ctr"/>
            <a:r>
              <a:rPr lang="en-US" altLang="zh-CN" sz="3600" b="1">
                <a:ln w="9525" cap="flat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Do you want to watch a game show?</a:t>
            </a:r>
            <a:endParaRPr lang="zh-CN" altLang="en-US" sz="3600" b="1">
              <a:ln w="9525" cap="flat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285875" y="4625975"/>
            <a:ext cx="65389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i="1">
                <a:solidFill>
                  <a:srgbClr val="0000FF"/>
                </a:solidFill>
                <a:latin typeface="Times New Roman" pitchFamily="18" charset="0"/>
              </a:rPr>
              <a:t>Tancheng Experimental Middle School</a:t>
            </a:r>
          </a:p>
          <a:p>
            <a:pPr algn="ctr">
              <a:lnSpc>
                <a:spcPct val="120000"/>
              </a:lnSpc>
            </a:pPr>
            <a:r>
              <a:rPr lang="zh-CN" altLang="en-US" sz="3200" i="1">
                <a:solidFill>
                  <a:srgbClr val="0000FF"/>
                </a:solidFill>
                <a:latin typeface="Times New Roman" pitchFamily="18" charset="0"/>
              </a:rPr>
              <a:t>            Wang Yanwei</a:t>
            </a:r>
          </a:p>
        </p:txBody>
      </p: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2994025" y="3216275"/>
            <a:ext cx="3241675" cy="6286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ln w="9525" cap="flat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Section A (1a-2c)</a:t>
            </a:r>
            <a:endParaRPr lang="zh-CN" altLang="en-US" sz="3600" b="1">
              <a:ln w="9525" cap="flat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3"/>
          <p:cNvSpPr>
            <a:spLocks noChangeArrowheads="1" noChangeShapeType="1" noTextEdit="1"/>
          </p:cNvSpPr>
          <p:nvPr/>
        </p:nvSpPr>
        <p:spPr bwMode="auto">
          <a:xfrm>
            <a:off x="2846388" y="190500"/>
            <a:ext cx="3094037" cy="5016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Group survey.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graphicFrame>
        <p:nvGraphicFramePr>
          <p:cNvPr id="27651" name="Group 3"/>
          <p:cNvGraphicFramePr>
            <a:graphicFrameLocks noGrp="1"/>
          </p:cNvGraphicFramePr>
          <p:nvPr/>
        </p:nvGraphicFramePr>
        <p:xfrm>
          <a:off x="0" y="696913"/>
          <a:ext cx="9109075" cy="3384550"/>
        </p:xfrm>
        <a:graphic>
          <a:graphicData uri="http://schemas.openxmlformats.org/drawingml/2006/table">
            <a:tbl>
              <a:tblPr/>
              <a:tblGrid>
                <a:gridCol w="1138238"/>
                <a:gridCol w="1862137"/>
                <a:gridCol w="1797050"/>
                <a:gridCol w="2039938"/>
                <a:gridCol w="2271712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Name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What you plan to watch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What you think of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Why you like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What you expect to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微软雅黑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21" name="Text Box 73"/>
          <p:cNvSpPr txBox="1">
            <a:spLocks noChangeArrowheads="1"/>
          </p:cNvSpPr>
          <p:nvPr/>
        </p:nvSpPr>
        <p:spPr bwMode="auto">
          <a:xfrm>
            <a:off x="261938" y="3609975"/>
            <a:ext cx="317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i="1">
                <a:solidFill>
                  <a:srgbClr val="0000FF"/>
                </a:solidFill>
                <a:latin typeface="Times New Roman" pitchFamily="18" charset="0"/>
              </a:rPr>
              <a:t>I</a:t>
            </a:r>
          </a:p>
        </p:txBody>
      </p:sp>
      <p:sp>
        <p:nvSpPr>
          <p:cNvPr id="27722" name="Text Box 74"/>
          <p:cNvSpPr txBox="1">
            <a:spLocks noChangeArrowheads="1"/>
          </p:cNvSpPr>
          <p:nvPr/>
        </p:nvSpPr>
        <p:spPr bwMode="auto">
          <a:xfrm>
            <a:off x="46038" y="4130675"/>
            <a:ext cx="9148762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0000FF"/>
                </a:solidFill>
                <a:latin typeface="Times New Roman" pitchFamily="18" charset="0"/>
              </a:rPr>
              <a:t>A:</a:t>
            </a:r>
            <a:r>
              <a:rPr lang="zh-CN" altLang="en-US" sz="2800">
                <a:latin typeface="Times New Roman" pitchFamily="18" charset="0"/>
              </a:rPr>
              <a:t> What do you plan to watch tonight?   </a:t>
            </a:r>
            <a:r>
              <a:rPr lang="zh-CN" altLang="en-US" sz="2800">
                <a:solidFill>
                  <a:srgbClr val="0000FF"/>
                </a:solidFill>
                <a:latin typeface="Times New Roman" pitchFamily="18" charset="0"/>
              </a:rPr>
              <a:t>B:</a:t>
            </a:r>
            <a:r>
              <a:rPr lang="zh-CN" altLang="en-US" sz="2800">
                <a:latin typeface="Times New Roman" pitchFamily="18" charset="0"/>
              </a:rPr>
              <a:t> I plan to ...</a:t>
            </a:r>
          </a:p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0000FF"/>
                </a:solidFill>
                <a:latin typeface="Times New Roman" pitchFamily="18" charset="0"/>
              </a:rPr>
              <a:t>A:</a:t>
            </a:r>
            <a:r>
              <a:rPr lang="zh-CN" altLang="en-US" sz="2800">
                <a:latin typeface="Times New Roman" pitchFamily="18" charset="0"/>
              </a:rPr>
              <a:t> What do you think of ...?                    </a:t>
            </a:r>
            <a:r>
              <a:rPr lang="zh-CN" altLang="en-US" sz="2800">
                <a:solidFill>
                  <a:srgbClr val="0000FF"/>
                </a:solidFill>
                <a:latin typeface="Times New Roman" pitchFamily="18" charset="0"/>
              </a:rPr>
              <a:t>B:</a:t>
            </a:r>
            <a:r>
              <a:rPr lang="zh-CN" altLang="en-US" sz="2800">
                <a:latin typeface="Times New Roman" pitchFamily="18" charset="0"/>
              </a:rPr>
              <a:t> I ... them/it.</a:t>
            </a:r>
          </a:p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0000FF"/>
                </a:solidFill>
                <a:latin typeface="Times New Roman" pitchFamily="18" charset="0"/>
              </a:rPr>
              <a:t>A:</a:t>
            </a:r>
            <a:r>
              <a:rPr lang="zh-CN" altLang="en-US" sz="2800">
                <a:latin typeface="Times New Roman" pitchFamily="18" charset="0"/>
              </a:rPr>
              <a:t> Why do you like ... ...?                       </a:t>
            </a:r>
            <a:r>
              <a:rPr lang="zh-CN" altLang="en-US" sz="2800">
                <a:solidFill>
                  <a:srgbClr val="0000FF"/>
                </a:solidFill>
                <a:latin typeface="Times New Roman" pitchFamily="18" charset="0"/>
              </a:rPr>
              <a:t>B: </a:t>
            </a:r>
            <a:r>
              <a:rPr lang="zh-CN" altLang="en-US" sz="2800">
                <a:latin typeface="Times New Roman" pitchFamily="18" charset="0"/>
              </a:rPr>
              <a:t>Because they're/it's.</a:t>
            </a:r>
          </a:p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0000FF"/>
                </a:solidFill>
                <a:latin typeface="Times New Roman" pitchFamily="18" charset="0"/>
              </a:rPr>
              <a:t>A:</a:t>
            </a:r>
            <a:r>
              <a:rPr lang="zh-CN" altLang="en-US" sz="2800">
                <a:latin typeface="Times New Roman" pitchFamily="18" charset="0"/>
              </a:rPr>
              <a:t> What do you hope to learn from...?    </a:t>
            </a:r>
            <a:r>
              <a:rPr lang="zh-CN" altLang="en-US" sz="2800">
                <a:solidFill>
                  <a:srgbClr val="0000FF"/>
                </a:solidFill>
                <a:latin typeface="Times New Roman" pitchFamily="18" charset="0"/>
              </a:rPr>
              <a:t>B:</a:t>
            </a:r>
            <a:r>
              <a:rPr lang="zh-CN" altLang="en-US" sz="2800">
                <a:latin typeface="Times New Roman" pitchFamily="18" charset="0"/>
              </a:rPr>
              <a:t> I ... ...</a:t>
            </a:r>
          </a:p>
        </p:txBody>
      </p:sp>
      <p:sp>
        <p:nvSpPr>
          <p:cNvPr id="27723" name="Text Box 75"/>
          <p:cNvSpPr txBox="1">
            <a:spLocks noChangeArrowheads="1"/>
          </p:cNvSpPr>
          <p:nvPr/>
        </p:nvSpPr>
        <p:spPr bwMode="auto">
          <a:xfrm>
            <a:off x="176213" y="3006725"/>
            <a:ext cx="487362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latin typeface="Times New Roman" pitchFamily="18" charset="0"/>
              </a:rPr>
              <a:t>...</a:t>
            </a:r>
          </a:p>
        </p:txBody>
      </p:sp>
    </p:spTree>
  </p:cSld>
  <p:clrMapOvr>
    <a:masterClrMapping/>
  </p:clrMapOvr>
  <p:transition>
    <p:plu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Redocn_20120721153643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136525"/>
            <a:ext cx="89852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08000" y="781050"/>
            <a:ext cx="8674100" cy="545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           Just now I made a survey about TV shows in       my group.  Now let me give you a report. Here is the result.  </a:t>
            </a:r>
          </a:p>
          <a:p>
            <a:r>
              <a:rPr lang="zh-CN" altLang="en-US" sz="3200">
                <a:latin typeface="Times New Roman" pitchFamily="18" charset="0"/>
              </a:rPr>
              <a:t>           ... plans to watch ...tonight. He/ She ... them</a:t>
            </a:r>
          </a:p>
          <a:p>
            <a:r>
              <a:rPr lang="zh-CN" altLang="en-US" sz="3200">
                <a:latin typeface="Times New Roman" pitchFamily="18" charset="0"/>
              </a:rPr>
              <a:t>because they're ...  He/ She expects to ...</a:t>
            </a:r>
          </a:p>
          <a:p>
            <a:r>
              <a:rPr lang="zh-CN" altLang="en-US" sz="3200">
                <a:latin typeface="Times New Roman" pitchFamily="18" charset="0"/>
              </a:rPr>
              <a:t>_________________________________________</a:t>
            </a:r>
          </a:p>
          <a:p>
            <a:r>
              <a:rPr lang="zh-CN" altLang="en-US" sz="3200">
                <a:latin typeface="Times New Roman" pitchFamily="18" charset="0"/>
              </a:rPr>
              <a:t>_________________________________________          </a:t>
            </a:r>
          </a:p>
          <a:p>
            <a:r>
              <a:rPr lang="zh-CN" altLang="en-US" sz="3200">
                <a:latin typeface="Times New Roman" pitchFamily="18" charset="0"/>
              </a:rPr>
              <a:t>         I plan to watch ... tonight. I ... them .</a:t>
            </a:r>
          </a:p>
          <a:p>
            <a:r>
              <a:rPr lang="zh-CN" altLang="en-US" sz="3200">
                <a:latin typeface="Times New Roman" pitchFamily="18" charset="0"/>
              </a:rPr>
              <a:t>________________________________________</a:t>
            </a:r>
          </a:p>
          <a:p>
            <a:r>
              <a:rPr lang="zh-CN" altLang="en-US" sz="3200">
                <a:latin typeface="Times New Roman" pitchFamily="18" charset="0"/>
              </a:rPr>
              <a:t>________________________________________</a:t>
            </a:r>
          </a:p>
          <a:p>
            <a:r>
              <a:rPr lang="zh-CN" altLang="en-US" sz="3200">
                <a:latin typeface="Times New Roman" pitchFamily="18" charset="0"/>
              </a:rPr>
              <a:t>________________________________________            </a:t>
            </a:r>
          </a:p>
        </p:txBody>
      </p:sp>
      <p:sp>
        <p:nvSpPr>
          <p:cNvPr id="28676" name="WordArt 3"/>
          <p:cNvSpPr>
            <a:spLocks noChangeArrowheads="1" noChangeShapeType="1" noTextEdit="1"/>
          </p:cNvSpPr>
          <p:nvPr/>
        </p:nvSpPr>
        <p:spPr bwMode="auto">
          <a:xfrm>
            <a:off x="3563938" y="265113"/>
            <a:ext cx="2303462" cy="573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Report.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3"/>
          <p:cNvSpPr>
            <a:spLocks noChangeArrowheads="1" noChangeShapeType="1" noTextEdit="1"/>
          </p:cNvSpPr>
          <p:nvPr/>
        </p:nvSpPr>
        <p:spPr bwMode="auto">
          <a:xfrm>
            <a:off x="2844800" y="444500"/>
            <a:ext cx="3238500" cy="7905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Homework.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41338" y="1500188"/>
            <a:ext cx="8259762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>
                <a:latin typeface="Times New Roman" pitchFamily="18" charset="0"/>
              </a:rPr>
              <a:t>1. Make a survey of your family members </a:t>
            </a:r>
          </a:p>
          <a:p>
            <a:pPr>
              <a:lnSpc>
                <a:spcPct val="200000"/>
              </a:lnSpc>
            </a:pPr>
            <a:r>
              <a:rPr lang="zh-CN" altLang="en-US" sz="3600">
                <a:latin typeface="Times New Roman" pitchFamily="18" charset="0"/>
              </a:rPr>
              <a:t>   about TV shows and then give us a report.</a:t>
            </a:r>
          </a:p>
          <a:p>
            <a:pPr>
              <a:lnSpc>
                <a:spcPct val="200000"/>
              </a:lnSpc>
            </a:pPr>
            <a:r>
              <a:rPr lang="zh-CN" altLang="en-US" sz="3600">
                <a:latin typeface="Times New Roman" pitchFamily="18" charset="0"/>
              </a:rPr>
              <a:t>2.Preview the next period.</a:t>
            </a:r>
          </a:p>
        </p:txBody>
      </p:sp>
      <p:pic>
        <p:nvPicPr>
          <p:cNvPr id="29700" name="Picture 4" descr="11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03"/>
          <a:stretch>
            <a:fillRect/>
          </a:stretch>
        </p:blipFill>
        <p:spPr>
          <a:xfrm>
            <a:off x="250825" y="190500"/>
            <a:ext cx="2079625" cy="1030288"/>
          </a:xfrm>
          <a:noFill/>
          <a:ln/>
        </p:spPr>
      </p:pic>
      <p:pic>
        <p:nvPicPr>
          <p:cNvPr id="29701" name="Picture 5" descr="200901140923598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143500"/>
            <a:ext cx="2303463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252413" y="635000"/>
            <a:ext cx="87137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i="1">
                <a:solidFill>
                  <a:srgbClr val="FF0000"/>
                </a:solidFill>
                <a:latin typeface="Arial Black" pitchFamily="34" charset="0"/>
              </a:rPr>
              <a:t>     Watching TV too much is bad for your health!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90688" y="981075"/>
            <a:ext cx="6334125" cy="448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800">
                <a:solidFill>
                  <a:srgbClr val="008000"/>
                </a:solidFill>
                <a:latin typeface="Arial Black" pitchFamily="34" charset="0"/>
              </a:rPr>
              <a:t>We are healthy!</a:t>
            </a:r>
          </a:p>
          <a:p>
            <a:pPr>
              <a:lnSpc>
                <a:spcPct val="200000"/>
              </a:lnSpc>
            </a:pPr>
            <a:r>
              <a:rPr lang="zh-CN" altLang="en-US" sz="4800">
                <a:solidFill>
                  <a:srgbClr val="008000"/>
                </a:solidFill>
                <a:latin typeface="Arial Black" pitchFamily="34" charset="0"/>
              </a:rPr>
              <a:t>We are learning!</a:t>
            </a:r>
          </a:p>
          <a:p>
            <a:pPr>
              <a:lnSpc>
                <a:spcPct val="200000"/>
              </a:lnSpc>
            </a:pPr>
            <a:r>
              <a:rPr lang="zh-CN" altLang="en-US" sz="4800">
                <a:solidFill>
                  <a:srgbClr val="008000"/>
                </a:solidFill>
                <a:latin typeface="Arial Black" pitchFamily="34" charset="0"/>
              </a:rPr>
              <a:t>We are happy!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ldLvl="0" autoUpdateAnimBg="0"/>
      <p:bldP spid="30722" grpId="1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00873131531692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7"/>
          <a:stretch>
            <a:fillRect/>
          </a:stretch>
        </p:blipFill>
        <p:spPr bwMode="auto">
          <a:xfrm>
            <a:off x="0" y="0"/>
            <a:ext cx="9169400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WordArt 3"/>
          <p:cNvSpPr>
            <a:spLocks noChangeArrowheads="1" noChangeShapeType="1"/>
          </p:cNvSpPr>
          <p:nvPr/>
        </p:nvSpPr>
        <p:spPr bwMode="auto">
          <a:xfrm>
            <a:off x="1262063" y="2133600"/>
            <a:ext cx="7056437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1">
                    <a:srgbClr val="C0C0C0">
                      <a:alpha val="75000"/>
                    </a:srgbClr>
                  </a:prstShdw>
                </a:effectLst>
                <a:latin typeface="黑体"/>
                <a:ea typeface="黑体"/>
              </a:rPr>
              <a:t>Thanks!</a:t>
            </a:r>
            <a:endParaRPr lang="zh-CN" altLang="en-US" sz="3600" b="1" kern="10">
              <a:ln w="12700" cmpd="sng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prstShdw prst="shdw11">
                  <a:srgbClr val="C0C0C0">
                    <a:alpha val="75000"/>
                  </a:srgbClr>
                </a:prstShdw>
              </a:effectLst>
              <a:latin typeface="黑体"/>
              <a:ea typeface="黑体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05f73eee009ed0f77cfba491a37f693c50bc699d143-kxJQwQ_fw580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88" y="3702050"/>
            <a:ext cx="2260600" cy="157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3" name="Picture 3" descr="20110318170759901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363" y="803275"/>
            <a:ext cx="2259012" cy="1565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4" descr="891c1c0e740c3c50"/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803275"/>
            <a:ext cx="2233612" cy="1552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5" name="Picture 5" descr="4188_5439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803275"/>
            <a:ext cx="20875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6" name="Picture 6" descr="87026e976e98d57b55fb96a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0" y="3706813"/>
            <a:ext cx="2159000" cy="156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98425" y="2325688"/>
            <a:ext cx="204628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i="1">
                <a:latin typeface="Times New Roman" pitchFamily="18" charset="0"/>
              </a:rPr>
              <a:t>game show</a:t>
            </a:r>
            <a:endParaRPr lang="zh-CN" altLang="en-US" sz="2800" b="1" i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543175" y="2468563"/>
            <a:ext cx="17748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talk show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670425" y="2486025"/>
            <a:ext cx="2090738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talent show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896100" y="2441575"/>
            <a:ext cx="21383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sports show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85750" y="5340350"/>
            <a:ext cx="14700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cartoon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860675" y="5340350"/>
            <a:ext cx="1019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news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759325" y="5340350"/>
            <a:ext cx="20018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soap opera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7378700" y="5340350"/>
            <a:ext cx="12668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sitcom</a:t>
            </a:r>
          </a:p>
        </p:txBody>
      </p:sp>
      <p:sp>
        <p:nvSpPr>
          <p:cNvPr id="10255" name="WordArt 15"/>
          <p:cNvSpPr>
            <a:spLocks noChangeArrowheads="1" noChangeShapeType="1"/>
          </p:cNvSpPr>
          <p:nvPr/>
        </p:nvSpPr>
        <p:spPr bwMode="auto">
          <a:xfrm>
            <a:off x="142875" y="122238"/>
            <a:ext cx="615791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5000"/>
                    </a:srgbClr>
                  </a:outerShdw>
                </a:effectLst>
                <a:latin typeface="宋体"/>
                <a:ea typeface="宋体"/>
              </a:rPr>
              <a:t>Learn kinds of TV shows.</a:t>
            </a:r>
            <a:endParaRPr lang="zh-CN" altLang="en-US" sz="3600" b="1"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5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3763625" y="3073400"/>
            <a:ext cx="3962241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/>
              <a:t>http://show.g.mediav.com/c?type=2&amp;oimpid=KT0urUx7Ep6F&amp;pub=111556_513019_1018162&amp;cus=24535_133679_1133115_10489357_0&amp;fee=qGUUUUZUUUb3&amp;pinfo=&amp;ref=http%3A%2F%2Ftv.cntv.cn%2Fvideo%2FC10492%2Fbfabf2ce217542b88c5785003abcfeb8&amp;url=http://c.admaster.com.cn/c/a15190,b200259517,c2320,i0,m101,h,uhttp://detail.tmall.com/item.htm?id=27572200445</a:t>
            </a:r>
          </a:p>
        </p:txBody>
      </p:sp>
      <p:pic>
        <p:nvPicPr>
          <p:cNvPr id="10257" name="Picture 17" descr="2011092918075940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75" y="3702050"/>
            <a:ext cx="2336800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18" descr="2011121808172014606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13" y="3705225"/>
            <a:ext cx="2260600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9" name="Picture 19" descr="20110616123520742"/>
          <p:cNvPicPr>
            <a:picLocks noChangeAspect="1" noChangeArrowheads="1"/>
          </p:cNvPicPr>
          <p:nvPr>
            <p:ph sz="quarter" idx="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98713" y="809625"/>
            <a:ext cx="2263775" cy="1565275"/>
          </a:xfrm>
          <a:noFill/>
          <a:ln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bldLvl="0" autoUpdateAnimBg="0"/>
      <p:bldP spid="10248" grpId="0" bldLvl="0" autoUpdateAnimBg="0"/>
      <p:bldP spid="10249" grpId="0" bldLvl="0" autoUpdateAnimBg="0"/>
      <p:bldP spid="10250" grpId="0" bldLvl="0" autoUpdateAnimBg="0"/>
      <p:bldP spid="10251" grpId="0" bldLvl="0" autoUpdateAnimBg="0"/>
      <p:bldP spid="10252" grpId="0" bldLvl="0" autoUpdateAnimBg="0"/>
      <p:bldP spid="10253" grpId="0" bldLvl="0" autoUpdateAnimBg="0"/>
      <p:bldP spid="10254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01109291807594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25" y="3657600"/>
            <a:ext cx="2271713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7" name="Picture 3" descr="201106161235207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575" y="947738"/>
            <a:ext cx="21844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 descr="20111218081720146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965200"/>
            <a:ext cx="2151062" cy="156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9" name="Picture 5" descr="891c1c0e740c3c5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930275"/>
            <a:ext cx="22320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0" name="Picture 6" descr="87026e976e98d57b55fb96a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475" y="947738"/>
            <a:ext cx="2087563" cy="156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1" name="Picture 7" descr="201103181707599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3644900"/>
            <a:ext cx="2257425" cy="156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2" name="Picture 5" descr="4188_5439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75" y="3657600"/>
            <a:ext cx="2306638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73" name="Picture 9" descr="c05f73eee009ed0f77cfba491a37f693c50bc699d143-kxJQwQ_fw58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3657600"/>
            <a:ext cx="2009775" cy="153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74" name="WordArt 10"/>
          <p:cNvSpPr>
            <a:spLocks noChangeArrowheads="1" noChangeShapeType="1"/>
          </p:cNvSpPr>
          <p:nvPr/>
        </p:nvSpPr>
        <p:spPr bwMode="auto">
          <a:xfrm>
            <a:off x="147638" y="117475"/>
            <a:ext cx="6615112" cy="581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5000"/>
                    </a:srgbClr>
                  </a:outerShdw>
                </a:effectLst>
                <a:latin typeface="宋体"/>
                <a:ea typeface="宋体"/>
              </a:rPr>
              <a:t>What kinds of TV shows are they?</a:t>
            </a:r>
            <a:endParaRPr lang="zh-CN" altLang="en-US" sz="3600" b="1">
              <a:solidFill>
                <a:srgbClr val="0000FF"/>
              </a:solidFill>
              <a:effectLst>
                <a:outerShdw dist="35921" dir="2700000" algn="ctr" rotWithShape="0">
                  <a:srgbClr val="C0C0C0">
                    <a:alpha val="75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127000" y="698500"/>
            <a:ext cx="2193925" cy="2238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4800">
                <a:solidFill>
                  <a:srgbClr val="FF0000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2413000" y="698500"/>
            <a:ext cx="2195513" cy="2238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4800">
                <a:solidFill>
                  <a:srgbClr val="FF00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4670425" y="698500"/>
            <a:ext cx="2197100" cy="2238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4800">
                <a:solidFill>
                  <a:srgbClr val="FF00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6904038" y="698500"/>
            <a:ext cx="2195512" cy="2238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4800">
                <a:solidFill>
                  <a:srgbClr val="FF00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98425" y="3457575"/>
            <a:ext cx="2195513" cy="2238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4800">
                <a:solidFill>
                  <a:srgbClr val="FF00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2413000" y="3429000"/>
            <a:ext cx="2195513" cy="2238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4800">
                <a:solidFill>
                  <a:srgbClr val="FF00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11281" name="AutoShape 17"/>
          <p:cNvSpPr>
            <a:spLocks noChangeArrowheads="1"/>
          </p:cNvSpPr>
          <p:nvPr/>
        </p:nvSpPr>
        <p:spPr bwMode="auto">
          <a:xfrm>
            <a:off x="4672013" y="3429000"/>
            <a:ext cx="2195512" cy="22669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4800">
                <a:solidFill>
                  <a:srgbClr val="FF0000"/>
                </a:solidFill>
                <a:latin typeface="Arial Black" pitchFamily="34" charset="0"/>
              </a:rPr>
              <a:t>7</a:t>
            </a:r>
            <a:endParaRPr lang="zh-CN" altLang="en-US"/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>
            <a:off x="6911975" y="3429000"/>
            <a:ext cx="2195513" cy="2238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4800">
                <a:solidFill>
                  <a:srgbClr val="FF00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222250" y="2486025"/>
            <a:ext cx="2090738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talent show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2543175" y="2468563"/>
            <a:ext cx="1774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talk show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759325" y="2511425"/>
            <a:ext cx="2001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soap opera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7378700" y="2470150"/>
            <a:ext cx="1266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sitcom</a:t>
            </a:r>
          </a:p>
        </p:txBody>
      </p:sp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98425" y="5267325"/>
            <a:ext cx="2046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game show</a:t>
            </a:r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2374900" y="5311775"/>
            <a:ext cx="2138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sports show</a:t>
            </a: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5086350" y="5340350"/>
            <a:ext cx="1019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news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7102475" y="5340350"/>
            <a:ext cx="1470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i="1">
                <a:latin typeface="Times New Roman" pitchFamily="18" charset="0"/>
              </a:rPr>
              <a:t>cartoon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3" presetClass="entr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8" presetID="3" presetClass="entr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6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9" presetID="3" presetClass="entr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7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0" presetID="3" presetClass="entr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8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1" presetID="3" presetClass="entr" presetSubtype="1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bldLvl="0" animBg="1" autoUpdateAnimBg="0"/>
      <p:bldP spid="11275" grpId="1" bldLvl="0" animBg="1" autoUpdateAnimBg="0"/>
      <p:bldP spid="11275" grpId="2" bldLvl="0" animBg="1" autoUpdateAnimBg="0"/>
      <p:bldP spid="11276" grpId="0" bldLvl="0" animBg="1" autoUpdateAnimBg="0"/>
      <p:bldP spid="11276" grpId="1" bldLvl="0" animBg="1" autoUpdateAnimBg="0"/>
      <p:bldP spid="11276" grpId="2" bldLvl="0" animBg="1" autoUpdateAnimBg="0"/>
      <p:bldP spid="11277" grpId="0" bldLvl="0" animBg="1" autoUpdateAnimBg="0"/>
      <p:bldP spid="11277" grpId="1" bldLvl="0" animBg="1" autoUpdateAnimBg="0"/>
      <p:bldP spid="11277" grpId="2" bldLvl="0" animBg="1" autoUpdateAnimBg="0"/>
      <p:bldP spid="11278" grpId="0" bldLvl="0" animBg="1" autoUpdateAnimBg="0"/>
      <p:bldP spid="11278" grpId="1" bldLvl="0" animBg="1" autoUpdateAnimBg="0"/>
      <p:bldP spid="11278" grpId="2" bldLvl="0" animBg="1" autoUpdateAnimBg="0"/>
      <p:bldP spid="11279" grpId="0" bldLvl="0" animBg="1" autoUpdateAnimBg="0"/>
      <p:bldP spid="11279" grpId="1" bldLvl="0" animBg="1" autoUpdateAnimBg="0"/>
      <p:bldP spid="11279" grpId="2" bldLvl="0" animBg="1" autoUpdateAnimBg="0"/>
      <p:bldP spid="11280" grpId="0" bldLvl="0" animBg="1" autoUpdateAnimBg="0"/>
      <p:bldP spid="11280" grpId="1" bldLvl="0" animBg="1" autoUpdateAnimBg="0"/>
      <p:bldP spid="11280" grpId="2" bldLvl="0" animBg="1" autoUpdateAnimBg="0"/>
      <p:bldP spid="11281" grpId="0" bldLvl="0" animBg="1" autoUpdateAnimBg="0"/>
      <p:bldP spid="11281" grpId="1" bldLvl="0" animBg="1" autoUpdateAnimBg="0"/>
      <p:bldP spid="11281" grpId="2" bldLvl="0" animBg="1" autoUpdateAnimBg="0"/>
      <p:bldP spid="11282" grpId="0" bldLvl="0" animBg="1" autoUpdateAnimBg="0"/>
      <p:bldP spid="11282" grpId="1" bldLvl="0" animBg="1" autoUpdateAnimBg="0"/>
      <p:bldP spid="11282" grpId="2" bldLvl="0" animBg="1" autoUpdateAnimBg="0"/>
      <p:bldP spid="11283" grpId="0" bldLvl="0" autoUpdateAnimBg="0"/>
      <p:bldP spid="11284" grpId="0" bldLvl="0" autoUpdateAnimBg="0"/>
      <p:bldP spid="11285" grpId="0" bldLvl="0" autoUpdateAnimBg="0"/>
      <p:bldP spid="11286" grpId="0" bldLvl="0" autoUpdateAnimBg="0"/>
      <p:bldP spid="11287" grpId="0" bldLvl="0" autoUpdateAnimBg="0"/>
      <p:bldP spid="11288" grpId="0" bldLvl="0" autoUpdateAnimBg="0"/>
      <p:bldP spid="11289" grpId="0" bldLvl="0" autoUpdateAnimBg="0"/>
      <p:bldP spid="11290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A-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911225"/>
            <a:ext cx="62865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109538" y="166688"/>
            <a:ext cx="647700" cy="673100"/>
          </a:xfrm>
          <a:prstGeom prst="ellipse">
            <a:avLst/>
          </a:prstGeom>
          <a:solidFill>
            <a:srgbClr val="FF6600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600">
                <a:latin typeface="Arial Black" pitchFamily="34" charset="0"/>
              </a:rPr>
              <a:t>1a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14388" y="169863"/>
            <a:ext cx="40687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0000FF"/>
                </a:solidFill>
                <a:latin typeface="Arial Black" pitchFamily="34" charset="0"/>
              </a:rPr>
              <a:t>Look and write.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80975" y="1139825"/>
            <a:ext cx="2643188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a. __________</a:t>
            </a:r>
          </a:p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b. __________</a:t>
            </a:r>
          </a:p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c. __________</a:t>
            </a:r>
          </a:p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d. __________</a:t>
            </a:r>
          </a:p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e. __________</a:t>
            </a:r>
          </a:p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f. __________</a:t>
            </a:r>
          </a:p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g. __________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25475" y="1200150"/>
            <a:ext cx="2125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Times New Roman" pitchFamily="18" charset="0"/>
              </a:rPr>
              <a:t>game show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82613" y="1954213"/>
            <a:ext cx="21145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Times New Roman" pitchFamily="18" charset="0"/>
              </a:rPr>
              <a:t>sports show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46113" y="2527300"/>
            <a:ext cx="12668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Times New Roman" pitchFamily="18" charset="0"/>
              </a:rPr>
              <a:t>sitcom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31825" y="3175000"/>
            <a:ext cx="19335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Times New Roman" pitchFamily="18" charset="0"/>
              </a:rPr>
              <a:t>soap opera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22300" y="3867150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Times New Roman" pitchFamily="18" charset="0"/>
              </a:rPr>
              <a:t>talk show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25475" y="4467225"/>
            <a:ext cx="1019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Times New Roman" pitchFamily="18" charset="0"/>
              </a:rPr>
              <a:t>news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01663" y="5113338"/>
            <a:ext cx="20462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>
                <a:latin typeface="Times New Roman" pitchFamily="18" charset="0"/>
              </a:rPr>
              <a:t>talent show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ldLvl="0" autoUpdateAnimBg="0"/>
      <p:bldP spid="12296" grpId="0" bldLvl="0" autoUpdateAnimBg="0"/>
      <p:bldP spid="12297" grpId="0" bldLvl="0" autoUpdateAnimBg="0"/>
      <p:bldP spid="12298" grpId="0" bldLvl="0" autoUpdateAnimBg="0"/>
      <p:bldP spid="12299" grpId="0" bldLvl="0" autoUpdateAnimBg="0"/>
      <p:bldP spid="12300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Group 2"/>
          <p:cNvGraphicFramePr>
            <a:graphicFrameLocks noGrp="1"/>
          </p:cNvGraphicFramePr>
          <p:nvPr>
            <p:ph sz="half" idx="1"/>
          </p:nvPr>
        </p:nvGraphicFramePr>
        <p:xfrm>
          <a:off x="77788" y="1060450"/>
          <a:ext cx="2894012" cy="4832350"/>
        </p:xfrm>
        <a:graphic>
          <a:graphicData uri="http://schemas.openxmlformats.org/drawingml/2006/table">
            <a:tbl>
              <a:tblPr/>
              <a:tblGrid>
                <a:gridCol w="1331912"/>
                <a:gridCol w="1562100"/>
              </a:tblGrid>
              <a:tr h="947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16:30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Talent show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17:00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Cartoon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7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18:10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Talk show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19:00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News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7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20:10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Soap opera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7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21:50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微软雅黑" pitchFamily="34" charset="-122"/>
                        </a:rPr>
                        <a:t>Game show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3337" name="Group 25"/>
          <p:cNvGrpSpPr>
            <a:grpSpLocks/>
          </p:cNvGrpSpPr>
          <p:nvPr/>
        </p:nvGrpSpPr>
        <p:grpSpPr bwMode="auto">
          <a:xfrm>
            <a:off x="214313" y="106363"/>
            <a:ext cx="3925887" cy="663575"/>
            <a:chOff x="0" y="0"/>
            <a:chExt cx="6182" cy="1044"/>
          </a:xfrm>
        </p:grpSpPr>
        <p:sp>
          <p:nvSpPr>
            <p:cNvPr id="13338" name="Text Box 26"/>
            <p:cNvSpPr txBox="1">
              <a:spLocks noChangeArrowheads="1"/>
            </p:cNvSpPr>
            <p:nvPr/>
          </p:nvSpPr>
          <p:spPr bwMode="auto">
            <a:xfrm>
              <a:off x="740" y="132"/>
              <a:ext cx="5442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  <a:latin typeface="Times New Roman" pitchFamily="18" charset="0"/>
                </a:rPr>
                <a:t>TV Shows tonight</a:t>
              </a:r>
            </a:p>
          </p:txBody>
        </p:sp>
        <p:pic>
          <p:nvPicPr>
            <p:cNvPr id="13339" name="Picture 27" descr="b02ed652a676f1e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52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40" name="Text Box 28"/>
          <p:cNvSpPr txBox="1">
            <a:spLocks noChangeArrowheads="1"/>
          </p:cNvSpPr>
          <p:nvPr/>
        </p:nvSpPr>
        <p:spPr bwMode="auto">
          <a:xfrm>
            <a:off x="2987675" y="901700"/>
            <a:ext cx="619283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A: What do you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plan to </a:t>
            </a:r>
            <a:r>
              <a:rPr lang="zh-CN" altLang="en-US" sz="3200" b="1">
                <a:latin typeface="Times New Roman" pitchFamily="18" charset="0"/>
              </a:rPr>
              <a:t>watch  </a:t>
            </a:r>
          </a:p>
          <a:p>
            <a:pPr>
              <a:lnSpc>
                <a:spcPct val="200000"/>
              </a:lnSpc>
            </a:pPr>
            <a:r>
              <a:rPr lang="zh-CN" altLang="en-US" sz="3200" b="1">
                <a:solidFill>
                  <a:schemeClr val="tx2"/>
                </a:solidFill>
                <a:latin typeface="Times New Roman" pitchFamily="18" charset="0"/>
              </a:rPr>
              <a:t>     tonight</a:t>
            </a:r>
            <a:r>
              <a:rPr lang="zh-CN" altLang="en-US" sz="3200" b="1">
                <a:latin typeface="Times New Roman" pitchFamily="18" charset="0"/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B: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I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plan to</a:t>
            </a:r>
            <a:r>
              <a:rPr lang="zh-CN" altLang="en-US" sz="32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watch a talk show.</a:t>
            </a:r>
          </a:p>
        </p:txBody>
      </p:sp>
      <p:pic>
        <p:nvPicPr>
          <p:cNvPr id="13341" name="Picture 29" descr="prox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37063"/>
            <a:ext cx="3457575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2" name="Picture 30" descr="b02ed652a676f1e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71588"/>
            <a:ext cx="2400300" cy="256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6227763" y="3260725"/>
            <a:ext cx="2133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...</a:t>
            </a:r>
          </a:p>
        </p:txBody>
      </p:sp>
      <p:sp>
        <p:nvSpPr>
          <p:cNvPr id="13344" name="WordArt 32"/>
          <p:cNvSpPr>
            <a:spLocks noChangeArrowheads="1" noChangeShapeType="1"/>
          </p:cNvSpPr>
          <p:nvPr/>
        </p:nvSpPr>
        <p:spPr bwMode="auto">
          <a:xfrm>
            <a:off x="6227763" y="76200"/>
            <a:ext cx="2684462" cy="13398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sz="3600">
                <a:solidFill>
                  <a:srgbClr val="0033CC"/>
                </a:solidFill>
                <a:effectLst>
                  <a:outerShdw dist="53882" dir="2700000" algn="ctr" rotWithShape="0">
                    <a:srgbClr val="9999FF">
                      <a:alpha val="75000"/>
                    </a:srgbClr>
                  </a:outerShdw>
                </a:effectLst>
                <a:latin typeface="宋体"/>
                <a:ea typeface="宋体"/>
              </a:rPr>
              <a:t>Pairwork.</a:t>
            </a:r>
            <a:endParaRPr lang="zh-CN" altLang="en-US" sz="3600">
              <a:solidFill>
                <a:srgbClr val="0033CC"/>
              </a:solidFill>
              <a:effectLst>
                <a:outerShdw dist="53882" dir="2700000" algn="ctr" rotWithShape="0">
                  <a:srgbClr val="9999FF">
                    <a:alpha val="75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3345" name="AutoShape 33"/>
          <p:cNvSpPr>
            <a:spLocks noChangeArrowheads="1"/>
          </p:cNvSpPr>
          <p:nvPr/>
        </p:nvSpPr>
        <p:spPr bwMode="auto">
          <a:xfrm>
            <a:off x="6607175" y="2062163"/>
            <a:ext cx="2305050" cy="1368425"/>
          </a:xfrm>
          <a:prstGeom prst="cloudCallout">
            <a:avLst>
              <a:gd name="adj1" fmla="val -58755"/>
              <a:gd name="adj2" fmla="val -65903"/>
            </a:avLst>
          </a:prstGeom>
          <a:solidFill>
            <a:srgbClr val="CCFF66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 sz="3200"/>
          </a:p>
          <a:p>
            <a:pPr algn="ctr"/>
            <a:r>
              <a:rPr lang="zh-CN" altLang="en-US" sz="3200"/>
              <a:t>/plæn/</a:t>
            </a:r>
          </a:p>
          <a:p>
            <a:pPr algn="ctr"/>
            <a:r>
              <a:rPr lang="zh-CN" altLang="en-US" sz="3200"/>
              <a:t>v. </a:t>
            </a:r>
            <a:r>
              <a:rPr lang="zh-CN" altLang="en-US" sz="2800"/>
              <a:t>打算,计划</a:t>
            </a:r>
          </a:p>
          <a:p>
            <a:pPr algn="ctr"/>
            <a:endParaRPr lang="zh-CN" altLang="en-US" sz="320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3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3" grpId="0" bldLvl="0" animBg="1" autoUpdateAnimBg="0"/>
      <p:bldP spid="13344" grpId="0" animBg="1"/>
      <p:bldP spid="13345" grpId="0" bldLvl="0" animBg="1" autoUpdateAnimBg="0"/>
      <p:bldP spid="13345" grpId="1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 noChangeAspect="1"/>
          </p:cNvGrpSpPr>
          <p:nvPr/>
        </p:nvGrpSpPr>
        <p:grpSpPr bwMode="auto">
          <a:xfrm>
            <a:off x="4905375" y="1462088"/>
            <a:ext cx="1458913" cy="801687"/>
            <a:chOff x="0" y="0"/>
            <a:chExt cx="1361" cy="543"/>
          </a:xfrm>
        </p:grpSpPr>
        <p:pic>
          <p:nvPicPr>
            <p:cNvPr id="14339" name="Picture 39" descr="p0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0" cy="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4340" name="Picture 40" descr="p0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" y="0"/>
              <a:ext cx="680" cy="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4341" name="Group 5"/>
          <p:cNvGrpSpPr>
            <a:grpSpLocks/>
          </p:cNvGrpSpPr>
          <p:nvPr/>
        </p:nvGrpSpPr>
        <p:grpSpPr bwMode="auto">
          <a:xfrm>
            <a:off x="5054600" y="3109913"/>
            <a:ext cx="660400" cy="676275"/>
            <a:chOff x="0" y="0"/>
            <a:chExt cx="1180" cy="771"/>
          </a:xfrm>
        </p:grpSpPr>
        <p:sp>
          <p:nvSpPr>
            <p:cNvPr id="14342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1180" cy="771"/>
            </a:xfrm>
            <a:prstGeom prst="smileyFace">
              <a:avLst>
                <a:gd name="adj" fmla="val -194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  <p:sp>
          <p:nvSpPr>
            <p:cNvPr id="14343" name="Oval 9"/>
            <p:cNvSpPr>
              <a:spLocks noChangeArrowheads="1"/>
            </p:cNvSpPr>
            <p:nvPr/>
          </p:nvSpPr>
          <p:spPr bwMode="auto">
            <a:xfrm>
              <a:off x="317" y="226"/>
              <a:ext cx="142" cy="96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  <p:sp>
          <p:nvSpPr>
            <p:cNvPr id="14344" name="Oval 10"/>
            <p:cNvSpPr>
              <a:spLocks noChangeArrowheads="1"/>
            </p:cNvSpPr>
            <p:nvPr/>
          </p:nvSpPr>
          <p:spPr bwMode="auto">
            <a:xfrm>
              <a:off x="726" y="226"/>
              <a:ext cx="141" cy="96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</p:grpSp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5032375" y="3941763"/>
            <a:ext cx="693738" cy="665162"/>
            <a:chOff x="0" y="0"/>
            <a:chExt cx="769" cy="816"/>
          </a:xfrm>
        </p:grpSpPr>
        <p:sp>
          <p:nvSpPr>
            <p:cNvPr id="14346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  <p:sp>
          <p:nvSpPr>
            <p:cNvPr id="14347" name="Oval 13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  <p:sp>
          <p:nvSpPr>
            <p:cNvPr id="14348" name="Oval 14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</p:grpSp>
      <p:grpSp>
        <p:nvGrpSpPr>
          <p:cNvPr id="14349" name="Group 13"/>
          <p:cNvGrpSpPr>
            <a:grpSpLocks/>
          </p:cNvGrpSpPr>
          <p:nvPr/>
        </p:nvGrpSpPr>
        <p:grpSpPr bwMode="auto">
          <a:xfrm>
            <a:off x="4983163" y="4835525"/>
            <a:ext cx="1325562" cy="738188"/>
            <a:chOff x="0" y="0"/>
            <a:chExt cx="1224" cy="499"/>
          </a:xfrm>
        </p:grpSpPr>
        <p:grpSp>
          <p:nvGrpSpPr>
            <p:cNvPr id="14350" name="Group 14"/>
            <p:cNvGrpSpPr>
              <a:grpSpLocks/>
            </p:cNvGrpSpPr>
            <p:nvPr/>
          </p:nvGrpSpPr>
          <p:grpSpPr bwMode="auto">
            <a:xfrm>
              <a:off x="0" y="0"/>
              <a:ext cx="589" cy="499"/>
              <a:chOff x="0" y="0"/>
              <a:chExt cx="769" cy="816"/>
            </a:xfrm>
          </p:grpSpPr>
          <p:sp>
            <p:nvSpPr>
              <p:cNvPr id="14351" name="AutoShap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" cy="816"/>
              </a:xfrm>
              <a:prstGeom prst="smileyFace">
                <a:avLst>
                  <a:gd name="adj" fmla="val -4653"/>
                </a:avLst>
              </a:prstGeom>
              <a:gradFill rotWithShape="0">
                <a:gsLst>
                  <a:gs pos="0">
                    <a:srgbClr val="767600"/>
                  </a:gs>
                  <a:gs pos="5000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  <p:sp>
            <p:nvSpPr>
              <p:cNvPr id="14352" name="Oval 18"/>
              <p:cNvSpPr>
                <a:spLocks noChangeArrowheads="1"/>
              </p:cNvSpPr>
              <p:nvPr/>
            </p:nvSpPr>
            <p:spPr bwMode="auto">
              <a:xfrm>
                <a:off x="192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  <p:sp>
            <p:nvSpPr>
              <p:cNvPr id="14353" name="Oval 19"/>
              <p:cNvSpPr>
                <a:spLocks noChangeArrowheads="1"/>
              </p:cNvSpPr>
              <p:nvPr/>
            </p:nvSpPr>
            <p:spPr bwMode="auto">
              <a:xfrm>
                <a:off x="480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</p:grpSp>
        <p:grpSp>
          <p:nvGrpSpPr>
            <p:cNvPr id="14354" name="Group 18"/>
            <p:cNvGrpSpPr>
              <a:grpSpLocks/>
            </p:cNvGrpSpPr>
            <p:nvPr/>
          </p:nvGrpSpPr>
          <p:grpSpPr bwMode="auto">
            <a:xfrm>
              <a:off x="635" y="0"/>
              <a:ext cx="589" cy="499"/>
              <a:chOff x="0" y="0"/>
              <a:chExt cx="769" cy="816"/>
            </a:xfrm>
          </p:grpSpPr>
          <p:sp>
            <p:nvSpPr>
              <p:cNvPr id="14355" name="AutoShape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" cy="816"/>
              </a:xfrm>
              <a:prstGeom prst="smileyFace">
                <a:avLst>
                  <a:gd name="adj" fmla="val -4653"/>
                </a:avLst>
              </a:prstGeom>
              <a:gradFill rotWithShape="0">
                <a:gsLst>
                  <a:gs pos="0">
                    <a:srgbClr val="767600"/>
                  </a:gs>
                  <a:gs pos="5000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  <p:sp>
            <p:nvSpPr>
              <p:cNvPr id="14356" name="Oval 22"/>
              <p:cNvSpPr>
                <a:spLocks noChangeArrowheads="1"/>
              </p:cNvSpPr>
              <p:nvPr/>
            </p:nvSpPr>
            <p:spPr bwMode="auto">
              <a:xfrm>
                <a:off x="192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  <p:sp>
            <p:nvSpPr>
              <p:cNvPr id="14357" name="Oval 23"/>
              <p:cNvSpPr>
                <a:spLocks noChangeArrowheads="1"/>
              </p:cNvSpPr>
              <p:nvPr/>
            </p:nvSpPr>
            <p:spPr bwMode="auto">
              <a:xfrm>
                <a:off x="480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</p:grpSp>
      </p:grp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714375" y="4048125"/>
            <a:ext cx="3444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I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don't like </a:t>
            </a:r>
            <a:r>
              <a:rPr lang="zh-CN" altLang="en-US" sz="3200" b="1">
                <a:latin typeface="Times New Roman" pitchFamily="18" charset="0"/>
              </a:rPr>
              <a:t>them.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714375" y="4895850"/>
            <a:ext cx="37322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I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can't stand</a:t>
            </a:r>
            <a:r>
              <a:rPr lang="zh-CN" altLang="en-US" sz="3200" b="1">
                <a:latin typeface="Times New Roman" pitchFamily="18" charset="0"/>
              </a:rPr>
              <a:t> them.</a:t>
            </a:r>
          </a:p>
        </p:txBody>
      </p:sp>
      <p:pic>
        <p:nvPicPr>
          <p:cNvPr id="14360" name="Picture 6" descr="p0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075" y="2293938"/>
            <a:ext cx="741363" cy="74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174625" y="209550"/>
            <a:ext cx="6850063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A: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What do you think of</a:t>
            </a:r>
            <a:r>
              <a:rPr lang="zh-CN" altLang="en-US" sz="3200" b="1">
                <a:latin typeface="Times New Roman" pitchFamily="18" charset="0"/>
              </a:rPr>
              <a:t> talent shows?</a:t>
            </a: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      I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love</a:t>
            </a:r>
            <a:r>
              <a:rPr lang="zh-CN" altLang="en-US" sz="3200" b="1">
                <a:latin typeface="Times New Roman" pitchFamily="18" charset="0"/>
              </a:rPr>
              <a:t> them.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762000" y="2406650"/>
            <a:ext cx="2157413" cy="579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I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like</a:t>
            </a:r>
            <a:r>
              <a:rPr lang="zh-CN" altLang="en-US" sz="3200" b="1">
                <a:latin typeface="Times New Roman" pitchFamily="18" charset="0"/>
              </a:rPr>
              <a:t> them.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728663" y="3251200"/>
            <a:ext cx="343058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I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don't mind</a:t>
            </a:r>
            <a:r>
              <a:rPr lang="zh-CN" altLang="en-US" sz="3200" b="1">
                <a:latin typeface="Times New Roman" pitchFamily="18" charset="0"/>
              </a:rPr>
              <a:t> them.</a:t>
            </a:r>
          </a:p>
        </p:txBody>
      </p:sp>
      <p:pic>
        <p:nvPicPr>
          <p:cNvPr id="14364" name="Picture 28" descr="0928025947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5613" y="1193800"/>
            <a:ext cx="2232025" cy="1730375"/>
          </a:xfrm>
          <a:ln/>
        </p:spPr>
      </p:pic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174625" y="1606550"/>
            <a:ext cx="6921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latin typeface="Times New Roman" pitchFamily="18" charset="0"/>
              </a:rPr>
              <a:t>B: </a:t>
            </a:r>
          </a:p>
        </p:txBody>
      </p:sp>
      <p:sp>
        <p:nvSpPr>
          <p:cNvPr id="14366" name="WordArt 3"/>
          <p:cNvSpPr>
            <a:spLocks noChangeArrowheads="1" noChangeShapeType="1" noTextEdit="1"/>
          </p:cNvSpPr>
          <p:nvPr/>
        </p:nvSpPr>
        <p:spPr bwMode="auto">
          <a:xfrm rot="21360000">
            <a:off x="174625" y="112713"/>
            <a:ext cx="2370138" cy="3381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Let's talk !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14367" name="Picture 31" descr="891c1c0e740c3c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165475"/>
            <a:ext cx="223361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6810375" y="4976813"/>
            <a:ext cx="22050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Times New Roman" pitchFamily="18" charset="0"/>
              </a:rPr>
              <a:t>talent shows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8" grpId="0" bldLvl="0" autoUpdateAnimBg="0"/>
      <p:bldP spid="14359" grpId="0" bldLvl="0" autoUpdateAnimBg="0"/>
      <p:bldP spid="14362" grpId="0" bldLvl="0" animBg="1" autoUpdateAnimBg="0"/>
      <p:bldP spid="14363" grpId="0" bldLvl="0" autoUpdateAnimBg="0"/>
      <p:bldP spid="1436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96875" y="192088"/>
            <a:ext cx="7200900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200" b="1">
                <a:latin typeface="Times New Roman" pitchFamily="18" charset="0"/>
              </a:rPr>
              <a:t>A: What do you think of talent shows?</a:t>
            </a:r>
          </a:p>
          <a:p>
            <a:pPr>
              <a:lnSpc>
                <a:spcPct val="170000"/>
              </a:lnSpc>
            </a:pPr>
            <a:r>
              <a:rPr lang="zh-CN" altLang="en-US" sz="3200" b="1">
                <a:latin typeface="Times New Roman" pitchFamily="18" charset="0"/>
              </a:rPr>
              <a:t>B:  I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love</a:t>
            </a:r>
            <a:r>
              <a:rPr lang="zh-CN" altLang="en-US" sz="3200" b="1">
                <a:latin typeface="Times New Roman" pitchFamily="18" charset="0"/>
              </a:rPr>
              <a:t> them.</a:t>
            </a:r>
          </a:p>
        </p:txBody>
      </p:sp>
      <p:grpSp>
        <p:nvGrpSpPr>
          <p:cNvPr id="15363" name="Group 3"/>
          <p:cNvGrpSpPr>
            <a:grpSpLocks noChangeAspect="1"/>
          </p:cNvGrpSpPr>
          <p:nvPr/>
        </p:nvGrpSpPr>
        <p:grpSpPr bwMode="auto">
          <a:xfrm>
            <a:off x="4849813" y="1346200"/>
            <a:ext cx="1458912" cy="800100"/>
            <a:chOff x="0" y="0"/>
            <a:chExt cx="1361" cy="543"/>
          </a:xfrm>
        </p:grpSpPr>
        <p:pic>
          <p:nvPicPr>
            <p:cNvPr id="15364" name="Picture 39" descr="p0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0" cy="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365" name="Picture 40" descr="p03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" y="0"/>
              <a:ext cx="680" cy="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5054600" y="3109913"/>
            <a:ext cx="660400" cy="676275"/>
            <a:chOff x="0" y="0"/>
            <a:chExt cx="1180" cy="771"/>
          </a:xfrm>
        </p:grpSpPr>
        <p:sp>
          <p:nvSpPr>
            <p:cNvPr id="15367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1180" cy="771"/>
            </a:xfrm>
            <a:prstGeom prst="smileyFace">
              <a:avLst>
                <a:gd name="adj" fmla="val -194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  <p:sp>
          <p:nvSpPr>
            <p:cNvPr id="15368" name="Oval 9"/>
            <p:cNvSpPr>
              <a:spLocks noChangeArrowheads="1"/>
            </p:cNvSpPr>
            <p:nvPr/>
          </p:nvSpPr>
          <p:spPr bwMode="auto">
            <a:xfrm>
              <a:off x="317" y="226"/>
              <a:ext cx="142" cy="96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  <p:sp>
          <p:nvSpPr>
            <p:cNvPr id="15369" name="Oval 10"/>
            <p:cNvSpPr>
              <a:spLocks noChangeArrowheads="1"/>
            </p:cNvSpPr>
            <p:nvPr/>
          </p:nvSpPr>
          <p:spPr bwMode="auto">
            <a:xfrm>
              <a:off x="726" y="226"/>
              <a:ext cx="141" cy="96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</p:grp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5032375" y="3941763"/>
            <a:ext cx="693738" cy="665162"/>
            <a:chOff x="0" y="0"/>
            <a:chExt cx="769" cy="816"/>
          </a:xfrm>
        </p:grpSpPr>
        <p:sp>
          <p:nvSpPr>
            <p:cNvPr id="15371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769" cy="816"/>
            </a:xfrm>
            <a:prstGeom prst="smileyFace">
              <a:avLst>
                <a:gd name="adj" fmla="val -4653"/>
              </a:avLst>
            </a:prstGeom>
            <a:gradFill rotWithShape="0">
              <a:gsLst>
                <a:gs pos="0">
                  <a:srgbClr val="767600"/>
                </a:gs>
                <a:gs pos="50000">
                  <a:srgbClr val="FFFF00"/>
                </a:gs>
                <a:gs pos="100000">
                  <a:srgbClr val="76760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  <p:sp>
          <p:nvSpPr>
            <p:cNvPr id="15372" name="Oval 13"/>
            <p:cNvSpPr>
              <a:spLocks noChangeArrowheads="1"/>
            </p:cNvSpPr>
            <p:nvPr/>
          </p:nvSpPr>
          <p:spPr bwMode="auto">
            <a:xfrm>
              <a:off x="192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  <p:sp>
          <p:nvSpPr>
            <p:cNvPr id="15373" name="Oval 14"/>
            <p:cNvSpPr>
              <a:spLocks noChangeArrowheads="1"/>
            </p:cNvSpPr>
            <p:nvPr/>
          </p:nvSpPr>
          <p:spPr bwMode="auto">
            <a:xfrm>
              <a:off x="480" y="240"/>
              <a:ext cx="96" cy="96"/>
            </a:xfrm>
            <a:prstGeom prst="ellipse">
              <a:avLst/>
            </a:prstGeom>
            <a:solidFill>
              <a:srgbClr val="000000"/>
            </a:solidFill>
            <a:ln w="9525" cap="flat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600" b="1">
                <a:latin typeface="Times New Roman" pitchFamily="18" charset="0"/>
              </a:endParaRPr>
            </a:p>
          </p:txBody>
        </p:sp>
      </p:grpSp>
      <p:grpSp>
        <p:nvGrpSpPr>
          <p:cNvPr id="15374" name="Group 14"/>
          <p:cNvGrpSpPr>
            <a:grpSpLocks/>
          </p:cNvGrpSpPr>
          <p:nvPr/>
        </p:nvGrpSpPr>
        <p:grpSpPr bwMode="auto">
          <a:xfrm>
            <a:off x="4983163" y="4835525"/>
            <a:ext cx="1325562" cy="738188"/>
            <a:chOff x="0" y="0"/>
            <a:chExt cx="1224" cy="499"/>
          </a:xfrm>
        </p:grpSpPr>
        <p:grpSp>
          <p:nvGrpSpPr>
            <p:cNvPr id="15375" name="Group 15"/>
            <p:cNvGrpSpPr>
              <a:grpSpLocks/>
            </p:cNvGrpSpPr>
            <p:nvPr/>
          </p:nvGrpSpPr>
          <p:grpSpPr bwMode="auto">
            <a:xfrm>
              <a:off x="0" y="0"/>
              <a:ext cx="589" cy="499"/>
              <a:chOff x="0" y="0"/>
              <a:chExt cx="769" cy="816"/>
            </a:xfrm>
          </p:grpSpPr>
          <p:sp>
            <p:nvSpPr>
              <p:cNvPr id="15376" name="AutoShap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" cy="816"/>
              </a:xfrm>
              <a:prstGeom prst="smileyFace">
                <a:avLst>
                  <a:gd name="adj" fmla="val -4653"/>
                </a:avLst>
              </a:prstGeom>
              <a:gradFill rotWithShape="0">
                <a:gsLst>
                  <a:gs pos="0">
                    <a:srgbClr val="767600"/>
                  </a:gs>
                  <a:gs pos="5000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  <p:sp>
            <p:nvSpPr>
              <p:cNvPr id="15377" name="Oval 18"/>
              <p:cNvSpPr>
                <a:spLocks noChangeArrowheads="1"/>
              </p:cNvSpPr>
              <p:nvPr/>
            </p:nvSpPr>
            <p:spPr bwMode="auto">
              <a:xfrm>
                <a:off x="192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  <p:sp>
            <p:nvSpPr>
              <p:cNvPr id="15378" name="Oval 19"/>
              <p:cNvSpPr>
                <a:spLocks noChangeArrowheads="1"/>
              </p:cNvSpPr>
              <p:nvPr/>
            </p:nvSpPr>
            <p:spPr bwMode="auto">
              <a:xfrm>
                <a:off x="480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</p:grpSp>
        <p:grpSp>
          <p:nvGrpSpPr>
            <p:cNvPr id="15379" name="Group 19"/>
            <p:cNvGrpSpPr>
              <a:grpSpLocks/>
            </p:cNvGrpSpPr>
            <p:nvPr/>
          </p:nvGrpSpPr>
          <p:grpSpPr bwMode="auto">
            <a:xfrm>
              <a:off x="635" y="0"/>
              <a:ext cx="589" cy="499"/>
              <a:chOff x="0" y="0"/>
              <a:chExt cx="769" cy="816"/>
            </a:xfrm>
          </p:grpSpPr>
          <p:sp>
            <p:nvSpPr>
              <p:cNvPr id="15380" name="AutoShape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" cy="816"/>
              </a:xfrm>
              <a:prstGeom prst="smileyFace">
                <a:avLst>
                  <a:gd name="adj" fmla="val -4653"/>
                </a:avLst>
              </a:prstGeom>
              <a:gradFill rotWithShape="0">
                <a:gsLst>
                  <a:gs pos="0">
                    <a:srgbClr val="767600"/>
                  </a:gs>
                  <a:gs pos="5000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  <p:sp>
            <p:nvSpPr>
              <p:cNvPr id="15381" name="Oval 22"/>
              <p:cNvSpPr>
                <a:spLocks noChangeArrowheads="1"/>
              </p:cNvSpPr>
              <p:nvPr/>
            </p:nvSpPr>
            <p:spPr bwMode="auto">
              <a:xfrm>
                <a:off x="192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  <p:sp>
            <p:nvSpPr>
              <p:cNvPr id="15382" name="Oval 23"/>
              <p:cNvSpPr>
                <a:spLocks noChangeArrowheads="1"/>
              </p:cNvSpPr>
              <p:nvPr/>
            </p:nvSpPr>
            <p:spPr bwMode="auto">
              <a:xfrm>
                <a:off x="480" y="240"/>
                <a:ext cx="96" cy="96"/>
              </a:xfrm>
              <a:prstGeom prst="ellipse">
                <a:avLst/>
              </a:prstGeom>
              <a:solidFill>
                <a:srgbClr val="000000"/>
              </a:solidFill>
              <a:ln w="9525" cap="flat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3600" b="1">
                  <a:latin typeface="Times New Roman" pitchFamily="18" charset="0"/>
                </a:endParaRPr>
              </a:p>
            </p:txBody>
          </p:sp>
        </p:grpSp>
      </p:grpSp>
      <p:pic>
        <p:nvPicPr>
          <p:cNvPr id="15383" name="Picture 6" descr="p03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075" y="2293938"/>
            <a:ext cx="741363" cy="74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84" name="Picture 24" descr="09280259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613" y="1049338"/>
            <a:ext cx="2232025" cy="173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930275" y="3905250"/>
            <a:ext cx="3444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I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don't like </a:t>
            </a:r>
            <a:r>
              <a:rPr lang="zh-CN" altLang="en-US" sz="3200" b="1">
                <a:latin typeface="Times New Roman" pitchFamily="18" charset="0"/>
              </a:rPr>
              <a:t>them.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930275" y="4752975"/>
            <a:ext cx="37322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I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can't stand</a:t>
            </a:r>
            <a:r>
              <a:rPr lang="zh-CN" altLang="en-US" sz="3200" b="1">
                <a:latin typeface="Times New Roman" pitchFamily="18" charset="0"/>
              </a:rPr>
              <a:t> them.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977900" y="2263775"/>
            <a:ext cx="2157413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I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like</a:t>
            </a:r>
            <a:r>
              <a:rPr lang="zh-CN" altLang="en-US" sz="3200" b="1">
                <a:latin typeface="Times New Roman" pitchFamily="18" charset="0"/>
              </a:rPr>
              <a:t> them.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944563" y="3108325"/>
            <a:ext cx="3430587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imes New Roman" pitchFamily="18" charset="0"/>
              </a:rPr>
              <a:t>I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don't mind</a:t>
            </a:r>
            <a:r>
              <a:rPr lang="zh-CN" altLang="en-US" sz="3200" b="1">
                <a:latin typeface="Times New Roman" pitchFamily="18" charset="0"/>
              </a:rPr>
              <a:t> them.</a:t>
            </a:r>
          </a:p>
        </p:txBody>
      </p:sp>
      <p:sp>
        <p:nvSpPr>
          <p:cNvPr id="15389" name="WordArt 3"/>
          <p:cNvSpPr>
            <a:spLocks noChangeArrowheads="1" noChangeShapeType="1" noTextEdit="1"/>
          </p:cNvSpPr>
          <p:nvPr/>
        </p:nvSpPr>
        <p:spPr bwMode="auto">
          <a:xfrm>
            <a:off x="252413" y="119063"/>
            <a:ext cx="2376487" cy="5762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Challenge.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15390" name="Picture 30" descr="891c1c0e740c3c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165475"/>
            <a:ext cx="223361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5" grpId="0" bldLvl="0" autoUpdateAnimBg="0"/>
      <p:bldP spid="15386" grpId="0" bldLvl="0" autoUpdateAnimBg="0"/>
      <p:bldP spid="15387" grpId="0" bldLvl="0" animBg="1" autoUpdateAnimBg="0"/>
      <p:bldP spid="15388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3"/>
          <p:cNvSpPr>
            <a:spLocks noChangeArrowheads="1" noChangeShapeType="1" noTextEdit="1"/>
          </p:cNvSpPr>
          <p:nvPr/>
        </p:nvSpPr>
        <p:spPr bwMode="auto">
          <a:xfrm>
            <a:off x="2701925" y="117475"/>
            <a:ext cx="2879725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Pairwork.</a:t>
            </a:r>
            <a:endParaRPr lang="zh-CN" altLang="en-US" sz="3600" b="1"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9700" y="347663"/>
            <a:ext cx="6938963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A: What do you plan to watch tonight?</a:t>
            </a: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B: I  plan to watch ...</a:t>
            </a: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A: What do you think of ...?</a:t>
            </a: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B: I ... them.</a:t>
            </a: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Times New Roman" pitchFamily="18" charset="0"/>
              </a:rPr>
              <a:t>A: Let's watch ...</a:t>
            </a: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5711825" y="3648075"/>
            <a:ext cx="3384550" cy="2955925"/>
            <a:chOff x="0" y="0"/>
            <a:chExt cx="5330" cy="4656"/>
          </a:xfrm>
        </p:grpSpPr>
        <p:sp>
          <p:nvSpPr>
            <p:cNvPr id="16389" name="AutoShape 5"/>
            <p:cNvSpPr>
              <a:spLocks noChangeArrowheads="1"/>
            </p:cNvSpPr>
            <p:nvPr/>
          </p:nvSpPr>
          <p:spPr bwMode="auto">
            <a:xfrm>
              <a:off x="0" y="2"/>
              <a:ext cx="5221" cy="4654"/>
            </a:xfrm>
            <a:prstGeom prst="wedgeRoundRectCallout">
              <a:avLst>
                <a:gd name="adj1" fmla="val -110347"/>
                <a:gd name="adj2" fmla="val -31199"/>
                <a:gd name="adj3" fmla="val 16667"/>
              </a:avLst>
            </a:prstGeom>
            <a:solidFill>
              <a:srgbClr val="FFCC99"/>
            </a:solidFill>
            <a:ln w="9525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/>
            </a:p>
            <a:p>
              <a:pPr algn="ctr"/>
              <a:endParaRPr lang="zh-CN" altLang="zh-CN"/>
            </a:p>
            <a:p>
              <a:pPr algn="ctr"/>
              <a:endParaRPr lang="zh-CN" altLang="zh-CN"/>
            </a:p>
            <a:p>
              <a:pPr algn="ctr"/>
              <a:endParaRPr lang="zh-CN" altLang="zh-CN"/>
            </a:p>
            <a:p>
              <a:pPr algn="ctr"/>
              <a:endParaRPr lang="zh-CN" altLang="zh-CN"/>
            </a:p>
          </p:txBody>
        </p:sp>
        <p:grpSp>
          <p:nvGrpSpPr>
            <p:cNvPr id="16390" name="Group 6"/>
            <p:cNvGrpSpPr>
              <a:grpSpLocks/>
            </p:cNvGrpSpPr>
            <p:nvPr/>
          </p:nvGrpSpPr>
          <p:grpSpPr bwMode="auto">
            <a:xfrm>
              <a:off x="408" y="0"/>
              <a:ext cx="4923" cy="4450"/>
              <a:chOff x="0" y="0"/>
              <a:chExt cx="4923" cy="4450"/>
            </a:xfrm>
          </p:grpSpPr>
          <p:grpSp>
            <p:nvGrpSpPr>
              <p:cNvPr id="16391" name="Group 7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1549" cy="750"/>
                <a:chOff x="0" y="0"/>
                <a:chExt cx="1361" cy="543"/>
              </a:xfrm>
            </p:grpSpPr>
            <p:pic>
              <p:nvPicPr>
                <p:cNvPr id="16392" name="Picture 39" descr="p033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80" cy="5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6393" name="Picture 40" descr="p033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1" y="0"/>
                  <a:ext cx="680" cy="5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6394" name="Group 10"/>
              <p:cNvGrpSpPr>
                <a:grpSpLocks/>
              </p:cNvGrpSpPr>
              <p:nvPr/>
            </p:nvGrpSpPr>
            <p:grpSpPr bwMode="auto">
              <a:xfrm>
                <a:off x="458" y="1812"/>
                <a:ext cx="652" cy="633"/>
                <a:chOff x="0" y="0"/>
                <a:chExt cx="1180" cy="771"/>
              </a:xfrm>
            </p:grpSpPr>
            <p:sp>
              <p:nvSpPr>
                <p:cNvPr id="16395" name="AutoShap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80" cy="771"/>
                </a:xfrm>
                <a:prstGeom prst="smileyFace">
                  <a:avLst>
                    <a:gd name="adj" fmla="val -194"/>
                  </a:avLst>
                </a:prstGeom>
                <a:gradFill rotWithShape="0">
                  <a:gsLst>
                    <a:gs pos="0">
                      <a:srgbClr val="767600"/>
                    </a:gs>
                    <a:gs pos="50000">
                      <a:srgbClr val="FFFF00"/>
                    </a:gs>
                    <a:gs pos="100000">
                      <a:srgbClr val="767600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600" b="1">
                    <a:latin typeface="Times New Roman" pitchFamily="18" charset="0"/>
                  </a:endParaRPr>
                </a:p>
              </p:txBody>
            </p:sp>
            <p:sp>
              <p:nvSpPr>
                <p:cNvPr id="16396" name="Oval 9"/>
                <p:cNvSpPr>
                  <a:spLocks noChangeArrowheads="1"/>
                </p:cNvSpPr>
                <p:nvPr/>
              </p:nvSpPr>
              <p:spPr bwMode="auto">
                <a:xfrm>
                  <a:off x="317" y="226"/>
                  <a:ext cx="142" cy="96"/>
                </a:xfrm>
                <a:prstGeom prst="ellipse">
                  <a:avLst/>
                </a:prstGeom>
                <a:solidFill>
                  <a:srgbClr val="000000"/>
                </a:solidFill>
                <a:ln w="9525" cap="flat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600" b="1">
                    <a:latin typeface="Times New Roman" pitchFamily="18" charset="0"/>
                  </a:endParaRPr>
                </a:p>
              </p:txBody>
            </p:sp>
            <p:sp>
              <p:nvSpPr>
                <p:cNvPr id="16397" name="Oval 10"/>
                <p:cNvSpPr>
                  <a:spLocks noChangeArrowheads="1"/>
                </p:cNvSpPr>
                <p:nvPr/>
              </p:nvSpPr>
              <p:spPr bwMode="auto">
                <a:xfrm>
                  <a:off x="726" y="226"/>
                  <a:ext cx="141" cy="96"/>
                </a:xfrm>
                <a:prstGeom prst="ellipse">
                  <a:avLst/>
                </a:prstGeom>
                <a:solidFill>
                  <a:srgbClr val="000000"/>
                </a:solidFill>
                <a:ln w="9525" cap="flat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600" b="1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398" name="Group 14"/>
              <p:cNvGrpSpPr>
                <a:grpSpLocks/>
              </p:cNvGrpSpPr>
              <p:nvPr/>
            </p:nvGrpSpPr>
            <p:grpSpPr bwMode="auto">
              <a:xfrm>
                <a:off x="461" y="2727"/>
                <a:ext cx="649" cy="726"/>
                <a:chOff x="0" y="0"/>
                <a:chExt cx="769" cy="816"/>
              </a:xfrm>
            </p:grpSpPr>
            <p:sp>
              <p:nvSpPr>
                <p:cNvPr id="16399" name="AutoShape 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69" cy="816"/>
                </a:xfrm>
                <a:prstGeom prst="smileyFace">
                  <a:avLst>
                    <a:gd name="adj" fmla="val -4653"/>
                  </a:avLst>
                </a:prstGeom>
                <a:gradFill rotWithShape="0">
                  <a:gsLst>
                    <a:gs pos="0">
                      <a:srgbClr val="767600"/>
                    </a:gs>
                    <a:gs pos="50000">
                      <a:srgbClr val="FFFF00"/>
                    </a:gs>
                    <a:gs pos="100000">
                      <a:srgbClr val="767600"/>
                    </a:gs>
                  </a:gsLst>
                  <a:lin ang="5400000" scaled="1"/>
                </a:gradFill>
                <a:ln w="9525" cap="flat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600" b="1">
                    <a:latin typeface="Times New Roman" pitchFamily="18" charset="0"/>
                  </a:endParaRPr>
                </a:p>
              </p:txBody>
            </p:sp>
            <p:sp>
              <p:nvSpPr>
                <p:cNvPr id="16400" name="Oval 13"/>
                <p:cNvSpPr>
                  <a:spLocks noChangeArrowheads="1"/>
                </p:cNvSpPr>
                <p:nvPr/>
              </p:nvSpPr>
              <p:spPr bwMode="auto">
                <a:xfrm>
                  <a:off x="192" y="240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 cap="flat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600" b="1">
                    <a:latin typeface="Times New Roman" pitchFamily="18" charset="0"/>
                  </a:endParaRPr>
                </a:p>
              </p:txBody>
            </p:sp>
            <p:sp>
              <p:nvSpPr>
                <p:cNvPr id="16401" name="Oval 14"/>
                <p:cNvSpPr>
                  <a:spLocks noChangeArrowheads="1"/>
                </p:cNvSpPr>
                <p:nvPr/>
              </p:nvSpPr>
              <p:spPr bwMode="auto">
                <a:xfrm>
                  <a:off x="480" y="240"/>
                  <a:ext cx="96" cy="96"/>
                </a:xfrm>
                <a:prstGeom prst="ellipse">
                  <a:avLst/>
                </a:prstGeom>
                <a:solidFill>
                  <a:srgbClr val="000000"/>
                </a:solidFill>
                <a:ln w="9525" cap="flat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3600" b="1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402" name="Group 18"/>
              <p:cNvGrpSpPr>
                <a:grpSpLocks/>
              </p:cNvGrpSpPr>
              <p:nvPr/>
            </p:nvGrpSpPr>
            <p:grpSpPr bwMode="auto">
              <a:xfrm>
                <a:off x="122" y="3772"/>
                <a:ext cx="1409" cy="679"/>
                <a:chOff x="0" y="0"/>
                <a:chExt cx="1224" cy="499"/>
              </a:xfrm>
            </p:grpSpPr>
            <p:grpSp>
              <p:nvGrpSpPr>
                <p:cNvPr id="16403" name="Group 19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89" cy="499"/>
                  <a:chOff x="0" y="0"/>
                  <a:chExt cx="769" cy="816"/>
                </a:xfrm>
              </p:grpSpPr>
              <p:sp>
                <p:nvSpPr>
                  <p:cNvPr id="16404" name="AutoShape 1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69" cy="816"/>
                  </a:xfrm>
                  <a:prstGeom prst="smileyFace">
                    <a:avLst>
                      <a:gd name="adj" fmla="val -4653"/>
                    </a:avLst>
                  </a:prstGeom>
                  <a:gradFill rotWithShape="0">
                    <a:gsLst>
                      <a:gs pos="0">
                        <a:srgbClr val="767600"/>
                      </a:gs>
                      <a:gs pos="50000">
                        <a:srgbClr val="FFFF00"/>
                      </a:gs>
                      <a:gs pos="100000">
                        <a:srgbClr val="767600"/>
                      </a:gs>
                    </a:gsLst>
                    <a:lin ang="5400000" scaled="1"/>
                  </a:gradFill>
                  <a:ln w="9525" cap="flat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sz="3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6405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192" y="240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cap="flat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sz="3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6406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240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cap="flat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sz="3600" b="1"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16407" name="Group 23"/>
                <p:cNvGrpSpPr>
                  <a:grpSpLocks/>
                </p:cNvGrpSpPr>
                <p:nvPr/>
              </p:nvGrpSpPr>
              <p:grpSpPr bwMode="auto">
                <a:xfrm>
                  <a:off x="635" y="0"/>
                  <a:ext cx="589" cy="499"/>
                  <a:chOff x="0" y="0"/>
                  <a:chExt cx="769" cy="816"/>
                </a:xfrm>
              </p:grpSpPr>
              <p:sp>
                <p:nvSpPr>
                  <p:cNvPr id="16408" name="Auto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769" cy="816"/>
                  </a:xfrm>
                  <a:prstGeom prst="smileyFace">
                    <a:avLst>
                      <a:gd name="adj" fmla="val -4653"/>
                    </a:avLst>
                  </a:prstGeom>
                  <a:gradFill rotWithShape="0">
                    <a:gsLst>
                      <a:gs pos="0">
                        <a:srgbClr val="767600"/>
                      </a:gs>
                      <a:gs pos="50000">
                        <a:srgbClr val="FFFF00"/>
                      </a:gs>
                      <a:gs pos="100000">
                        <a:srgbClr val="767600"/>
                      </a:gs>
                    </a:gsLst>
                    <a:lin ang="5400000" scaled="1"/>
                  </a:gradFill>
                  <a:ln w="9525" cap="flat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sz="3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6409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192" y="240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cap="flat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sz="36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6410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240"/>
                    <a:ext cx="96" cy="9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 cap="flat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sz="3600" b="1">
                      <a:latin typeface="Times New Roman" pitchFamily="18" charset="0"/>
                    </a:endParaRPr>
                  </a:p>
                </p:txBody>
              </p:sp>
            </p:grpSp>
          </p:grpSp>
          <p:sp>
            <p:nvSpPr>
              <p:cNvPr id="16411" name="Text Box 27"/>
              <p:cNvSpPr txBox="1">
                <a:spLocks noChangeArrowheads="1"/>
              </p:cNvSpPr>
              <p:nvPr/>
            </p:nvSpPr>
            <p:spPr bwMode="auto">
              <a:xfrm>
                <a:off x="1888" y="0"/>
                <a:ext cx="1333" cy="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2800">
                    <a:latin typeface="Times New Roman" pitchFamily="18" charset="0"/>
                  </a:rPr>
                  <a:t>love</a:t>
                </a:r>
              </a:p>
            </p:txBody>
          </p:sp>
          <p:sp>
            <p:nvSpPr>
              <p:cNvPr id="16412" name="Text Box 28"/>
              <p:cNvSpPr txBox="1">
                <a:spLocks noChangeArrowheads="1"/>
              </p:cNvSpPr>
              <p:nvPr/>
            </p:nvSpPr>
            <p:spPr bwMode="auto">
              <a:xfrm>
                <a:off x="1897" y="904"/>
                <a:ext cx="1235" cy="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2800">
                    <a:latin typeface="Times New Roman" pitchFamily="18" charset="0"/>
                  </a:rPr>
                  <a:t>like</a:t>
                </a:r>
              </a:p>
            </p:txBody>
          </p:sp>
          <p:sp>
            <p:nvSpPr>
              <p:cNvPr id="16413" name="Text Box 29"/>
              <p:cNvSpPr txBox="1">
                <a:spLocks noChangeArrowheads="1"/>
              </p:cNvSpPr>
              <p:nvPr/>
            </p:nvSpPr>
            <p:spPr bwMode="auto">
              <a:xfrm>
                <a:off x="1775" y="1812"/>
                <a:ext cx="3117" cy="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2800">
                    <a:latin typeface="Times New Roman" pitchFamily="18" charset="0"/>
                  </a:rPr>
                  <a:t>don't mind</a:t>
                </a:r>
              </a:p>
            </p:txBody>
          </p:sp>
          <p:sp>
            <p:nvSpPr>
              <p:cNvPr id="16414" name="Text Box 30"/>
              <p:cNvSpPr txBox="1">
                <a:spLocks noChangeArrowheads="1"/>
              </p:cNvSpPr>
              <p:nvPr/>
            </p:nvSpPr>
            <p:spPr bwMode="auto">
              <a:xfrm>
                <a:off x="1771" y="2727"/>
                <a:ext cx="2570" cy="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2800">
                    <a:latin typeface="Times New Roman" pitchFamily="18" charset="0"/>
                  </a:rPr>
                  <a:t>don't like</a:t>
                </a:r>
              </a:p>
            </p:txBody>
          </p:sp>
          <p:sp>
            <p:nvSpPr>
              <p:cNvPr id="16415" name="Text Box 31"/>
              <p:cNvSpPr txBox="1">
                <a:spLocks noChangeArrowheads="1"/>
              </p:cNvSpPr>
              <p:nvPr/>
            </p:nvSpPr>
            <p:spPr bwMode="auto">
              <a:xfrm>
                <a:off x="1809" y="3543"/>
                <a:ext cx="3114" cy="8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zh-CN" altLang="en-US" sz="2800">
                    <a:latin typeface="Times New Roman" pitchFamily="18" charset="0"/>
                  </a:rPr>
                  <a:t>can't stand</a:t>
                </a:r>
              </a:p>
            </p:txBody>
          </p:sp>
          <p:pic>
            <p:nvPicPr>
              <p:cNvPr id="16416" name="Picture 6" descr="p033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" y="816"/>
                <a:ext cx="800" cy="7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16417" name="AutoShape 33"/>
          <p:cNvSpPr>
            <a:spLocks noChangeArrowheads="1"/>
          </p:cNvSpPr>
          <p:nvPr/>
        </p:nvSpPr>
        <p:spPr bwMode="auto">
          <a:xfrm>
            <a:off x="5711825" y="1343025"/>
            <a:ext cx="3338513" cy="2232025"/>
          </a:xfrm>
          <a:prstGeom prst="wedgeRoundRectCallout">
            <a:avLst>
              <a:gd name="adj1" fmla="val -98833"/>
              <a:gd name="adj2" fmla="val -14542"/>
              <a:gd name="adj3" fmla="val 16667"/>
            </a:avLst>
          </a:prstGeom>
          <a:solidFill>
            <a:srgbClr val="CCFF99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zh-CN" altLang="zh-CN" sz="3200">
                <a:latin typeface="Times New Roman" pitchFamily="18" charset="0"/>
              </a:rPr>
              <a:t>talk show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 algn="ctr">
              <a:lnSpc>
                <a:spcPct val="85000"/>
              </a:lnSpc>
            </a:pPr>
            <a:r>
              <a:rPr lang="zh-CN" altLang="zh-CN" sz="3200">
                <a:latin typeface="Times New Roman" pitchFamily="18" charset="0"/>
              </a:rPr>
              <a:t>game show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 algn="ctr">
              <a:lnSpc>
                <a:spcPct val="85000"/>
              </a:lnSpc>
            </a:pPr>
            <a:r>
              <a:rPr lang="zh-CN" altLang="zh-CN" sz="3200">
                <a:latin typeface="Times New Roman" pitchFamily="18" charset="0"/>
              </a:rPr>
              <a:t>talent show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 algn="ctr">
              <a:lnSpc>
                <a:spcPct val="85000"/>
              </a:lnSpc>
            </a:pPr>
            <a:r>
              <a:rPr lang="zh-CN" altLang="zh-CN" sz="3200">
                <a:latin typeface="Times New Roman" pitchFamily="18" charset="0"/>
              </a:rPr>
              <a:t>sitcom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pPr algn="ctr">
              <a:lnSpc>
                <a:spcPct val="85000"/>
              </a:lnSpc>
            </a:pPr>
            <a:r>
              <a:rPr lang="zh-CN" altLang="zh-CN" sz="3200">
                <a:latin typeface="Times New Roman" pitchFamily="18" charset="0"/>
              </a:rPr>
              <a:t>...</a:t>
            </a:r>
          </a:p>
        </p:txBody>
      </p:sp>
    </p:spTree>
  </p:cSld>
  <p:clrMapOvr>
    <a:masterClrMapping/>
  </p:clrMapOvr>
  <p:transition>
    <p:wheel spokes="2"/>
  </p:transition>
</p:sld>
</file>

<file path=ppt/theme/theme1.xml><?xml version="1.0" encoding="utf-8"?>
<a:theme xmlns:a="http://schemas.openxmlformats.org/drawingml/2006/main" name="课程计划">
  <a:themeElements>
    <a:clrScheme name="">
      <a:dk1>
        <a:srgbClr val="000000"/>
      </a:dk1>
      <a:lt1>
        <a:srgbClr val="FFFFFF"/>
      </a:lt1>
      <a:dk2>
        <a:srgbClr val="1D2631"/>
      </a:dk2>
      <a:lt2>
        <a:srgbClr val="EEECE1"/>
      </a:lt2>
      <a:accent1>
        <a:srgbClr val="3F4855"/>
      </a:accent1>
      <a:accent2>
        <a:srgbClr val="F1A138"/>
      </a:accent2>
      <a:accent3>
        <a:srgbClr val="FFFFFF"/>
      </a:accent3>
      <a:accent4>
        <a:srgbClr val="000000"/>
      </a:accent4>
      <a:accent5>
        <a:srgbClr val="AFB1B4"/>
      </a:accent5>
      <a:accent6>
        <a:srgbClr val="DA9132"/>
      </a:accent6>
      <a:hlink>
        <a:srgbClr val="B8CCE4"/>
      </a:hlink>
      <a:folHlink>
        <a:srgbClr val="B8CCE4"/>
      </a:folHlink>
    </a:clrScheme>
    <a:fontScheme name="课程计划">
      <a:majorFont>
        <a:latin typeface="Verdana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温暖色调">
  <a:themeElements>
    <a:clrScheme name="温暖色调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温暖色调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温暖色调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温暖色调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温暖色调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温暖色调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温暖色调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温暖色调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温暖色调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温暖色调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温暖色调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温暖色调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温暖色调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温暖色调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小熊维尼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小熊维尼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1324</Words>
  <Characters>0</Characters>
  <Application>Microsoft Office PowerPoint</Application>
  <DocSecurity>0</DocSecurity>
  <PresentationFormat>全屏显示(4:3)</PresentationFormat>
  <Lines>0</Lines>
  <Paragraphs>293</Paragraphs>
  <Slides>24</Slides>
  <Notes>0</Notes>
  <HiddenSlides>0</HiddenSlides>
  <MMClips>8</MMClips>
  <ScaleCrop>false</ScaleCrop>
  <HeadingPairs>
    <vt:vector size="6" baseType="variant">
      <vt:variant>
        <vt:lpstr>已用的字体</vt:lpstr>
      </vt:variant>
      <vt:variant>
        <vt:i4>105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132" baseType="lpstr">
      <vt:lpstr>Arial</vt:lpstr>
      <vt:lpstr>宋体</vt:lpstr>
      <vt:lpstr>Wingdings</vt:lpstr>
      <vt:lpstr>Calibri</vt:lpstr>
      <vt:lpstr>Verdana</vt:lpstr>
      <vt:lpstr>Times New Roman</vt:lpstr>
      <vt:lpstr>MS PGothic</vt:lpstr>
      <vt:lpstr>Trebuchet MS</vt:lpstr>
      <vt:lpstr>GungsuhChe</vt:lpstr>
      <vt:lpstr>隶书</vt:lpstr>
      <vt:lpstr>楷体_GB2312</vt:lpstr>
      <vt:lpstr>Arial Black</vt:lpstr>
      <vt:lpstr>黑体</vt:lpstr>
      <vt:lpstr>Comic Sans MS</vt:lpstr>
      <vt:lpstr>仿宋_GB2312</vt:lpstr>
      <vt:lpstr>Rockwell Extra Bold</vt:lpstr>
      <vt:lpstr>仿宋</vt:lpstr>
      <vt:lpstr>Segoe Print</vt:lpstr>
      <vt:lpstr>华文隶书</vt:lpstr>
      <vt:lpstr>华文中宋</vt:lpstr>
      <vt:lpstr>Arial Narrow</vt:lpstr>
      <vt:lpstr>华文行楷</vt:lpstr>
      <vt:lpstr>微软雅黑</vt:lpstr>
      <vt:lpstr>Yikes!</vt:lpstr>
      <vt:lpstr>AjiwaiPro</vt:lpstr>
      <vt:lpstr>方正超粗黑简体</vt:lpstr>
      <vt:lpstr>Haettenschweiler</vt:lpstr>
      <vt:lpstr>Mistral</vt:lpstr>
      <vt:lpstr>Arial Unicode MS</vt:lpstr>
      <vt:lpstr>Rockwell</vt:lpstr>
      <vt:lpstr>方正粗宋简体</vt:lpstr>
      <vt:lpstr>华文细黑</vt:lpstr>
      <vt:lpstr>MS UI Gothic</vt:lpstr>
      <vt:lpstr>华文楷体</vt:lpstr>
      <vt:lpstr>方正静蕾简体</vt:lpstr>
      <vt:lpstr>Impact</vt:lpstr>
      <vt:lpstr>Candara</vt:lpstr>
      <vt:lpstr>Wingdings 2</vt:lpstr>
      <vt:lpstr>Tahoma</vt:lpstr>
      <vt:lpstr>Gulim</vt:lpstr>
      <vt:lpstr>新宋体</vt:lpstr>
      <vt:lpstr>Microsoft Sans Serif</vt:lpstr>
      <vt:lpstr>时尚中黑简体</vt:lpstr>
      <vt:lpstr>Webdings</vt:lpstr>
      <vt:lpstr>方正毡笔黑简体</vt:lpstr>
      <vt:lpstr>Berlin Sans FB Demi</vt:lpstr>
      <vt:lpstr>PMingLiU</vt:lpstr>
      <vt:lpstr>20th Century Font</vt:lpstr>
      <vt:lpstr>Microsoft Uighur</vt:lpstr>
      <vt:lpstr>Century</vt:lpstr>
      <vt:lpstr>Latha</vt:lpstr>
      <vt:lpstr>GulimChe</vt:lpstr>
      <vt:lpstr>Monotype Corsiva</vt:lpstr>
      <vt:lpstr>Palatino Linotype</vt:lpstr>
      <vt:lpstr>DotumChe</vt:lpstr>
      <vt:lpstr>HY견고딕</vt:lpstr>
      <vt:lpstr>Lucida Sans Unicode</vt:lpstr>
      <vt:lpstr>Malgun Gothic</vt:lpstr>
      <vt:lpstr>Batang</vt:lpstr>
      <vt:lpstr>HY헤드라인M</vt:lpstr>
      <vt:lpstr>Franklin Gothic Medium</vt:lpstr>
      <vt:lpstr>Franklin Gothic Book</vt:lpstr>
      <vt:lpstr>华文新魏</vt:lpstr>
      <vt:lpstr>Helvetica</vt:lpstr>
      <vt:lpstr>Wingdings 3</vt:lpstr>
      <vt:lpstr>Aharoni</vt:lpstr>
      <vt:lpstr>Adobe Myungjo Std M</vt:lpstr>
      <vt:lpstr>幼圆</vt:lpstr>
      <vt:lpstr>Symbol</vt:lpstr>
      <vt:lpstr>MS Mincho</vt:lpstr>
      <vt:lpstr>Apple Handwritten</vt:lpstr>
      <vt:lpstr>Century Gothic</vt:lpstr>
      <vt:lpstr>方正粗倩简体</vt:lpstr>
      <vt:lpstr>Microsoft Tai Le</vt:lpstr>
      <vt:lpstr>Vrinda</vt:lpstr>
      <vt:lpstr>좋은 귀염둥이빼로</vt:lpstr>
      <vt:lpstr>HY얕은샘물M</vt:lpstr>
      <vt:lpstr>BatangChe</vt:lpstr>
      <vt:lpstr>League Gothic</vt:lpstr>
      <vt:lpstr>Broadway</vt:lpstr>
      <vt:lpstr>Courier New</vt:lpstr>
      <vt:lpstr>Lithos Pro Regular</vt:lpstr>
      <vt:lpstr>Constantia</vt:lpstr>
      <vt:lpstr>IPAPANNEW</vt:lpstr>
      <vt:lpstr>Segoe Print</vt:lpstr>
      <vt:lpstr>Segoe Print</vt:lpstr>
      <vt:lpstr>Segoe Print</vt:lpstr>
      <vt:lpstr>Segoe Print</vt:lpstr>
      <vt:lpstr>Segoe Print</vt:lpstr>
      <vt:lpstr>Segoe Print</vt:lpstr>
      <vt:lpstr>Segoe Print</vt:lpstr>
      <vt:lpstr>Segoe Print</vt:lpstr>
      <vt:lpstr>Segoe Print</vt:lpstr>
      <vt:lpstr>Malgun Gothic</vt:lpstr>
      <vt:lpstr>Malgun Gothic</vt:lpstr>
      <vt:lpstr>Segoe Print</vt:lpstr>
      <vt:lpstr>Segoe Print</vt:lpstr>
      <vt:lpstr>MS Mincho</vt:lpstr>
      <vt:lpstr>Segoe Print</vt:lpstr>
      <vt:lpstr>Segoe Print</vt:lpstr>
      <vt:lpstr>Malgun Gothic</vt:lpstr>
      <vt:lpstr>Malgun Gothic</vt:lpstr>
      <vt:lpstr>Segoe Print</vt:lpstr>
      <vt:lpstr>Segoe Print</vt:lpstr>
      <vt:lpstr>Segoe Print</vt:lpstr>
      <vt:lpstr>课程计划</vt:lpstr>
      <vt:lpstr>温暖色调</vt:lpstr>
      <vt:lpstr>小熊维尼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skye</dc:creator>
  <cp:keywords/>
  <dc:description/>
  <cp:lastModifiedBy>user</cp:lastModifiedBy>
  <cp:revision>4</cp:revision>
  <dcterms:created xsi:type="dcterms:W3CDTF">2013-01-24T01:44:32Z</dcterms:created>
  <dcterms:modified xsi:type="dcterms:W3CDTF">2015-08-12T06:39:42Z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2052-9.1.0.4369</vt:lpwstr>
  </property>
</Properties>
</file>